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272" r:id="rId3"/>
    <p:sldId id="278" r:id="rId4"/>
    <p:sldId id="264" r:id="rId5"/>
    <p:sldId id="265" r:id="rId6"/>
    <p:sldId id="284" r:id="rId7"/>
    <p:sldId id="281" r:id="rId8"/>
    <p:sldId id="283" r:id="rId9"/>
    <p:sldId id="266" r:id="rId10"/>
    <p:sldId id="268" r:id="rId11"/>
    <p:sldId id="267" r:id="rId12"/>
    <p:sldId id="270" r:id="rId13"/>
    <p:sldId id="262" r:id="rId14"/>
    <p:sldId id="269" r:id="rId15"/>
    <p:sldId id="271" r:id="rId16"/>
    <p:sldId id="280" r:id="rId17"/>
    <p:sldId id="279" r:id="rId18"/>
    <p:sldId id="282" r:id="rId19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6676"/>
    <a:srgbClr val="94A3B8"/>
    <a:srgbClr val="2564EB"/>
    <a:srgbClr val="07B6D5"/>
    <a:srgbClr val="0C1427"/>
    <a:srgbClr val="14141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732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138" y="2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E9407A6-C895-2A3D-B964-977EE37936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BB58D77-1DA0-5A8B-962D-6B4D1C5194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F9C954C-BECA-24D9-9ED2-4ED2134158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94B90-4847-4BDF-9338-D888EB796EE5}" type="datetimeFigureOut">
              <a:rPr lang="pt-BR" smtClean="0"/>
              <a:t>02/02/2023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115F8A1-6521-7355-A1AE-EFC8EB06D8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2D0791A-9018-B6A5-CA97-EF4349FECF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82BD7E-4E0E-47D7-B863-8B9A1EB5CD5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053947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32B7907-7C81-3557-5ED9-B21FA417D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5EDC6E61-B3A8-3ACD-777C-ECDCFC86DC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93293F1-D2D8-8E47-5BC7-17E0F2015A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94B90-4847-4BDF-9338-D888EB796EE5}" type="datetimeFigureOut">
              <a:rPr lang="pt-BR" smtClean="0"/>
              <a:t>02/02/2023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B4360B8-F082-2E12-CD5F-0D0AE4E3D0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8C93A32-959D-1C51-9D1B-AAA9A1990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82BD7E-4E0E-47D7-B863-8B9A1EB5CD5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161517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1492442D-AC5A-858E-70B5-797D3173A40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5B7791A6-2D52-8042-B42E-5D864B802F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39D821A-394E-16C1-3153-E3C492EAF3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94B90-4847-4BDF-9338-D888EB796EE5}" type="datetimeFigureOut">
              <a:rPr lang="pt-BR" smtClean="0"/>
              <a:t>02/02/2023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5986CE7-DD2F-AE87-A814-C09549D10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35F4A05-399D-563F-3FDC-F1AA6D7411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82BD7E-4E0E-47D7-B863-8B9A1EB5CD5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700454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B43F99-C567-3F69-7A0F-1170749BEA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B44D514-F26C-B897-CB66-DA0B577445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C13D102-2E6C-A54E-088B-D898A0D6C9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94B90-4847-4BDF-9338-D888EB796EE5}" type="datetimeFigureOut">
              <a:rPr lang="pt-BR" smtClean="0"/>
              <a:t>02/02/2023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3DC75D0-18C1-D7F8-6372-B8FF4B921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0701E59-F8FB-78BC-FD1A-BA2411CBC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82BD7E-4E0E-47D7-B863-8B9A1EB5CD5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568145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A147CB-A752-1F24-13C8-BC45A1BD23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356B3CC-3C16-1157-E373-B36EBD701D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4F9E16E-38AF-6162-7388-F1F637DA47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94B90-4847-4BDF-9338-D888EB796EE5}" type="datetimeFigureOut">
              <a:rPr lang="pt-BR" smtClean="0"/>
              <a:t>02/02/2023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6E3F9BF-1341-9FD5-89AF-22505FD670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0C09496-B7F7-8121-9B17-0E21E8CF2D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82BD7E-4E0E-47D7-B863-8B9A1EB5CD5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477290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22601F-A1D3-279F-D010-8DD0BC217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FC5782C-F59E-0CA5-9586-FDFF72B0CA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A0ACEE72-19C5-7C98-AA05-E19A1DBAB1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285CCDE-1ED7-B447-DDE7-35CA054988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94B90-4847-4BDF-9338-D888EB796EE5}" type="datetimeFigureOut">
              <a:rPr lang="pt-BR" smtClean="0"/>
              <a:t>02/02/2023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32FE312-2BB7-64FA-29D3-36C6900134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B69EDCB-5F41-B86C-4BB6-E704F684A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82BD7E-4E0E-47D7-B863-8B9A1EB5CD5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035689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B02AF87-48B7-C757-29FA-862D7CB58B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553B6F0-7B92-ECBC-BAE9-5C9CC4012D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B62A5ED8-A2E7-CCCE-218A-83D358613C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FA6DD002-A686-8596-2097-53DA0B93AD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C52AFF2B-777C-02CF-A9A1-E444005416A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E74C26FF-2D42-EDC5-325C-B2115D620E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94B90-4847-4BDF-9338-D888EB796EE5}" type="datetimeFigureOut">
              <a:rPr lang="pt-BR" smtClean="0"/>
              <a:t>02/02/2023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E13B5C4D-676A-8C0B-36FD-F093EA0F16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CCEC0514-DD34-FE94-F8AE-57FAC033B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82BD7E-4E0E-47D7-B863-8B9A1EB5CD5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33218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BB4647-EA2B-1F00-6145-F5F7864D5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B9510DFC-B643-0820-23BD-4DD667CA1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94B90-4847-4BDF-9338-D888EB796EE5}" type="datetimeFigureOut">
              <a:rPr lang="pt-BR" smtClean="0"/>
              <a:t>02/02/2023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CDC780D1-DC65-C75E-D15D-6969AD9587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AE016EE-0A3C-A04C-F817-03486708E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82BD7E-4E0E-47D7-B863-8B9A1EB5CD5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485843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C95EABF1-65E7-2B31-16A8-BCBB18728D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94B90-4847-4BDF-9338-D888EB796EE5}" type="datetimeFigureOut">
              <a:rPr lang="pt-BR" smtClean="0"/>
              <a:t>02/02/2023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90524AF7-36F3-7202-2220-3326AB5E54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D7ECAF64-E214-0859-D79C-7788BC9CCF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82BD7E-4E0E-47D7-B863-8B9A1EB5CD5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254176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2FB1BA-17C5-E9A0-F31D-E3683EEA95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619ED9D-9580-E576-C16A-7A23D31B67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3AC3A351-0585-41F7-62D1-35B69E1B06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60387D7F-8B95-D571-987D-F4D78A831E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94B90-4847-4BDF-9338-D888EB796EE5}" type="datetimeFigureOut">
              <a:rPr lang="pt-BR" smtClean="0"/>
              <a:t>02/02/2023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9750EF7-9509-8487-B00C-F8F285DC2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EC631F44-08CA-A019-9D06-330533B96B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82BD7E-4E0E-47D7-B863-8B9A1EB5CD5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960585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EF302C-359E-11AC-B9BE-E1267E3B6C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5939D2DA-B442-1E54-2621-43A25A4E2AA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6A1BDA7-0294-C5C5-8C0B-D9F6B3DA68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FC132F30-5E57-EE44-5663-39201E20D5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94B90-4847-4BDF-9338-D888EB796EE5}" type="datetimeFigureOut">
              <a:rPr lang="pt-BR" smtClean="0"/>
              <a:t>02/02/2023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51DFBEA-0C74-3B3B-800B-48476AAD68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F8C6BDC-B053-CA79-49B6-CDF230328C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82BD7E-4E0E-47D7-B863-8B9A1EB5CD5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241508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682C75C2-E287-0962-9AEB-91801ABE9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4D69EDB-D115-1B7F-6166-82D389E74C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A017242-E7E9-D659-1EF8-805A7BBC408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094B90-4847-4BDF-9338-D888EB796EE5}" type="datetimeFigureOut">
              <a:rPr lang="pt-BR" smtClean="0"/>
              <a:t>02/02/2023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B188DF4-64F8-DC22-E1B2-9204DD6012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F8F7DC3-E63C-1ED4-35AE-2BC8391C92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82BD7E-4E0E-47D7-B863-8B9A1EB5CD5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099514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9.png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Computador em cima da mesa&#10;&#10;Descrição gerada automaticamente">
            <a:extLst>
              <a:ext uri="{FF2B5EF4-FFF2-40B4-BE49-F238E27FC236}">
                <a16:creationId xmlns:a16="http://schemas.microsoft.com/office/drawing/2014/main" id="{C107D3A9-2DF0-08B1-7C6F-91D5E8A3BF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46" b="7746"/>
          <a:stretch/>
        </p:blipFill>
        <p:spPr>
          <a:xfrm>
            <a:off x="0" y="-1"/>
            <a:ext cx="12192002" cy="6858001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49C3F647-5C4F-57B8-E6AC-49040344AB92}"/>
              </a:ext>
            </a:extLst>
          </p:cNvPr>
          <p:cNvSpPr/>
          <p:nvPr/>
        </p:nvSpPr>
        <p:spPr>
          <a:xfrm>
            <a:off x="0" y="-2"/>
            <a:ext cx="12192000" cy="6858000"/>
          </a:xfrm>
          <a:prstGeom prst="rect">
            <a:avLst/>
          </a:prstGeom>
          <a:gradFill>
            <a:gsLst>
              <a:gs pos="100000">
                <a:srgbClr val="07B6D5">
                  <a:lumMod val="99000"/>
                  <a:alpha val="85000"/>
                </a:srgbClr>
              </a:gs>
              <a:gs pos="53000">
                <a:srgbClr val="109CDC">
                  <a:alpha val="85000"/>
                </a:srgbClr>
              </a:gs>
              <a:gs pos="15000">
                <a:srgbClr val="2564EB">
                  <a:alpha val="85000"/>
                </a:srgbClr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AFFFB7F9-1718-7BE4-C1CD-62B54318270C}"/>
              </a:ext>
            </a:extLst>
          </p:cNvPr>
          <p:cNvGrpSpPr/>
          <p:nvPr/>
        </p:nvGrpSpPr>
        <p:grpSpPr>
          <a:xfrm>
            <a:off x="3812420" y="1138754"/>
            <a:ext cx="4567159" cy="3903378"/>
            <a:chOff x="4112144" y="770418"/>
            <a:chExt cx="3967708" cy="3903378"/>
          </a:xfrm>
        </p:grpSpPr>
        <p:pic>
          <p:nvPicPr>
            <p:cNvPr id="5" name="Imagem 4" descr="Logotipo&#10;&#10;Descrição gerada automaticamente">
              <a:extLst>
                <a:ext uri="{FF2B5EF4-FFF2-40B4-BE49-F238E27FC236}">
                  <a16:creationId xmlns:a16="http://schemas.microsoft.com/office/drawing/2014/main" id="{F80675C3-9F00-9DD3-2CCA-B9BDAD3F096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12144" y="770418"/>
              <a:ext cx="3967708" cy="3441743"/>
            </a:xfrm>
            <a:prstGeom prst="rect">
              <a:avLst/>
            </a:prstGeom>
          </p:spPr>
        </p:pic>
        <p:sp>
          <p:nvSpPr>
            <p:cNvPr id="14" name="CaixaDeTexto 13">
              <a:extLst>
                <a:ext uri="{FF2B5EF4-FFF2-40B4-BE49-F238E27FC236}">
                  <a16:creationId xmlns:a16="http://schemas.microsoft.com/office/drawing/2014/main" id="{C2286819-6129-5C0E-919A-3C0FAAFD4F3A}"/>
                </a:ext>
              </a:extLst>
            </p:cNvPr>
            <p:cNvSpPr txBox="1"/>
            <p:nvPr/>
          </p:nvSpPr>
          <p:spPr>
            <a:xfrm>
              <a:off x="4709438" y="3904355"/>
              <a:ext cx="2773119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4400" spc="300" dirty="0">
                  <a:solidFill>
                    <a:schemeClr val="bg1"/>
                  </a:solidFill>
                  <a:latin typeface="Montserrat "/>
                </a:rPr>
                <a:t>tailwind</a:t>
              </a:r>
              <a:endParaRPr lang="pt-BR" sz="1000" spc="300" dirty="0">
                <a:solidFill>
                  <a:schemeClr val="bg1"/>
                </a:solidFill>
                <a:latin typeface="Montserrat 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862819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07B6D5"/>
            </a:gs>
            <a:gs pos="53000">
              <a:srgbClr val="109CDC"/>
            </a:gs>
            <a:gs pos="15000">
              <a:srgbClr val="2564EB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áfico 2">
            <a:extLst>
              <a:ext uri="{FF2B5EF4-FFF2-40B4-BE49-F238E27FC236}">
                <a16:creationId xmlns:a16="http://schemas.microsoft.com/office/drawing/2014/main" id="{CE7E2595-CF59-8CC8-3933-905050A544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55755" y="2348544"/>
            <a:ext cx="6880485" cy="4509456"/>
          </a:xfrm>
          <a:prstGeom prst="rect">
            <a:avLst/>
          </a:prstGeom>
        </p:spPr>
      </p:pic>
      <p:grpSp>
        <p:nvGrpSpPr>
          <p:cNvPr id="14" name="组合 9">
            <a:extLst>
              <a:ext uri="{FF2B5EF4-FFF2-40B4-BE49-F238E27FC236}">
                <a16:creationId xmlns:a16="http://schemas.microsoft.com/office/drawing/2014/main" id="{C0C6A201-B995-2D7A-437D-D7D5E7EC20E4}"/>
              </a:ext>
            </a:extLst>
          </p:cNvPr>
          <p:cNvGrpSpPr/>
          <p:nvPr/>
        </p:nvGrpSpPr>
        <p:grpSpPr>
          <a:xfrm>
            <a:off x="2546730" y="829258"/>
            <a:ext cx="7098537" cy="1200329"/>
            <a:chOff x="1143338" y="4035936"/>
            <a:chExt cx="2496458" cy="1200329"/>
          </a:xfrm>
        </p:grpSpPr>
        <p:sp>
          <p:nvSpPr>
            <p:cNvPr id="15" name="文本框 10">
              <a:extLst>
                <a:ext uri="{FF2B5EF4-FFF2-40B4-BE49-F238E27FC236}">
                  <a16:creationId xmlns:a16="http://schemas.microsoft.com/office/drawing/2014/main" id="{25F35AEE-E63D-B4D7-7CCF-F680211CCF37}"/>
                </a:ext>
              </a:extLst>
            </p:cNvPr>
            <p:cNvSpPr txBox="1"/>
            <p:nvPr/>
          </p:nvSpPr>
          <p:spPr>
            <a:xfrm>
              <a:off x="1143338" y="4497601"/>
              <a:ext cx="249645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spc="300" dirty="0">
                  <a:solidFill>
                    <a:schemeClr val="bg1"/>
                  </a:solidFill>
                  <a:latin typeface="Montserrat" pitchFamily="2" charset="0"/>
                  <a:cs typeface="+mn-ea"/>
                </a:rPr>
                <a:t>A curva de aprendizagem do framework tailwind é muito variada, pois depende exclusivamente do que você já sabe em CSS</a:t>
              </a:r>
            </a:p>
          </p:txBody>
        </p:sp>
        <p:sp>
          <p:nvSpPr>
            <p:cNvPr id="16" name="文本框 11">
              <a:extLst>
                <a:ext uri="{FF2B5EF4-FFF2-40B4-BE49-F238E27FC236}">
                  <a16:creationId xmlns:a16="http://schemas.microsoft.com/office/drawing/2014/main" id="{02FA586B-8A18-FD50-E5C6-FA95D12D655B}"/>
                </a:ext>
              </a:extLst>
            </p:cNvPr>
            <p:cNvSpPr txBox="1"/>
            <p:nvPr/>
          </p:nvSpPr>
          <p:spPr>
            <a:xfrm>
              <a:off x="1477167" y="4035936"/>
              <a:ext cx="1828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altLang="zh-CN" sz="2400" b="1" spc="300" dirty="0">
                  <a:solidFill>
                    <a:schemeClr val="bg1"/>
                  </a:solidFill>
                  <a:latin typeface="Montserrat" pitchFamily="2" charset="0"/>
                  <a:cs typeface="+mn-ea"/>
                  <a:sym typeface="+mn-lt"/>
                </a:rPr>
                <a:t>APRENDIZAGEM</a:t>
              </a:r>
              <a:endParaRPr lang="zh-CN" altLang="en-US" sz="2400" b="1" spc="300" dirty="0">
                <a:solidFill>
                  <a:schemeClr val="bg1"/>
                </a:solidFill>
                <a:latin typeface="Montserrat" pitchFamily="2" charset="0"/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714216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07B6D5"/>
            </a:gs>
            <a:gs pos="53000">
              <a:srgbClr val="109CDC"/>
            </a:gs>
            <a:gs pos="15000">
              <a:srgbClr val="2564EB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áfico 4">
            <a:extLst>
              <a:ext uri="{FF2B5EF4-FFF2-40B4-BE49-F238E27FC236}">
                <a16:creationId xmlns:a16="http://schemas.microsoft.com/office/drawing/2014/main" id="{9D561F24-25B0-C248-6208-C1E6C82CA5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424142" y="1071525"/>
            <a:ext cx="5686425" cy="5104694"/>
          </a:xfrm>
          <a:prstGeom prst="rect">
            <a:avLst/>
          </a:prstGeom>
        </p:spPr>
      </p:pic>
      <p:grpSp>
        <p:nvGrpSpPr>
          <p:cNvPr id="2" name="Agrupar 1">
            <a:extLst>
              <a:ext uri="{FF2B5EF4-FFF2-40B4-BE49-F238E27FC236}">
                <a16:creationId xmlns:a16="http://schemas.microsoft.com/office/drawing/2014/main" id="{063DF32B-9664-0B1A-1A9D-CA7244B320E0}"/>
              </a:ext>
            </a:extLst>
          </p:cNvPr>
          <p:cNvGrpSpPr/>
          <p:nvPr/>
        </p:nvGrpSpPr>
        <p:grpSpPr>
          <a:xfrm>
            <a:off x="6972773" y="1868556"/>
            <a:ext cx="4501844" cy="3303423"/>
            <a:chOff x="6912812" y="2065710"/>
            <a:chExt cx="4501844" cy="2579754"/>
          </a:xfrm>
        </p:grpSpPr>
        <p:grpSp>
          <p:nvGrpSpPr>
            <p:cNvPr id="11" name="组合 9">
              <a:extLst>
                <a:ext uri="{FF2B5EF4-FFF2-40B4-BE49-F238E27FC236}">
                  <a16:creationId xmlns:a16="http://schemas.microsoft.com/office/drawing/2014/main" id="{CB62A6CA-ADB4-1A03-CA38-87652FB1FCFD}"/>
                </a:ext>
              </a:extLst>
            </p:cNvPr>
            <p:cNvGrpSpPr/>
            <p:nvPr/>
          </p:nvGrpSpPr>
          <p:grpSpPr>
            <a:xfrm>
              <a:off x="6912812" y="2065710"/>
              <a:ext cx="4501844" cy="1021592"/>
              <a:chOff x="1143338" y="4052857"/>
              <a:chExt cx="2496458" cy="1021592"/>
            </a:xfrm>
          </p:grpSpPr>
          <p:sp>
            <p:nvSpPr>
              <p:cNvPr id="12" name="文本框 10">
                <a:extLst>
                  <a:ext uri="{FF2B5EF4-FFF2-40B4-BE49-F238E27FC236}">
                    <a16:creationId xmlns:a16="http://schemas.microsoft.com/office/drawing/2014/main" id="{F29FE4B8-969C-1472-6BF9-FAF73EF9EAD2}"/>
                  </a:ext>
                </a:extLst>
              </p:cNvPr>
              <p:cNvSpPr txBox="1"/>
              <p:nvPr/>
            </p:nvSpPr>
            <p:spPr>
              <a:xfrm>
                <a:off x="1143338" y="4497601"/>
                <a:ext cx="2496458" cy="5768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1400" spc="300" dirty="0">
                    <a:solidFill>
                      <a:schemeClr val="bg1"/>
                    </a:solidFill>
                    <a:latin typeface="Montserrat" pitchFamily="2" charset="0"/>
                    <a:cs typeface="+mn-ea"/>
                  </a:rPr>
                  <a:t>Pelo fato de ser muito semelhante ao css, é muito mais simples se localizar na documentação</a:t>
                </a:r>
                <a:endParaRPr lang="pt-BR" sz="1400" dirty="0"/>
              </a:p>
            </p:txBody>
          </p:sp>
          <p:sp>
            <p:nvSpPr>
              <p:cNvPr id="13" name="文本框 11">
                <a:extLst>
                  <a:ext uri="{FF2B5EF4-FFF2-40B4-BE49-F238E27FC236}">
                    <a16:creationId xmlns:a16="http://schemas.microsoft.com/office/drawing/2014/main" id="{2905CEA5-3F75-FF8E-6005-6388EBD51148}"/>
                  </a:ext>
                </a:extLst>
              </p:cNvPr>
              <p:cNvSpPr txBox="1"/>
              <p:nvPr/>
            </p:nvSpPr>
            <p:spPr>
              <a:xfrm>
                <a:off x="1143338" y="4052857"/>
                <a:ext cx="205158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altLang="zh-CN" sz="2400" b="1" spc="300" dirty="0">
                    <a:solidFill>
                      <a:schemeClr val="bg1"/>
                    </a:solidFill>
                    <a:latin typeface="Montserrat" pitchFamily="2" charset="0"/>
                    <a:cs typeface="+mn-ea"/>
                    <a:sym typeface="+mn-lt"/>
                  </a:rPr>
                  <a:t>DOCUMENTAÇÃO</a:t>
                </a:r>
                <a:endParaRPr lang="zh-CN" altLang="en-US" sz="2400" b="1" spc="300" dirty="0">
                  <a:solidFill>
                    <a:schemeClr val="bg1"/>
                  </a:solidFill>
                  <a:latin typeface="Montserrat" pitchFamily="2" charset="0"/>
                  <a:cs typeface="+mn-ea"/>
                  <a:sym typeface="+mn-lt"/>
                </a:endParaRPr>
              </a:p>
            </p:txBody>
          </p:sp>
        </p:grpSp>
        <p:grpSp>
          <p:nvGrpSpPr>
            <p:cNvPr id="6" name="组合 9">
              <a:extLst>
                <a:ext uri="{FF2B5EF4-FFF2-40B4-BE49-F238E27FC236}">
                  <a16:creationId xmlns:a16="http://schemas.microsoft.com/office/drawing/2014/main" id="{5B8FAAD5-D38C-C09D-EAFA-7613392300AC}"/>
                </a:ext>
              </a:extLst>
            </p:cNvPr>
            <p:cNvGrpSpPr/>
            <p:nvPr/>
          </p:nvGrpSpPr>
          <p:grpSpPr>
            <a:xfrm>
              <a:off x="6912812" y="3623872"/>
              <a:ext cx="4501844" cy="1021592"/>
              <a:chOff x="1143338" y="4052857"/>
              <a:chExt cx="2496458" cy="1021592"/>
            </a:xfrm>
          </p:grpSpPr>
          <p:sp>
            <p:nvSpPr>
              <p:cNvPr id="9" name="文本框 10">
                <a:extLst>
                  <a:ext uri="{FF2B5EF4-FFF2-40B4-BE49-F238E27FC236}">
                    <a16:creationId xmlns:a16="http://schemas.microsoft.com/office/drawing/2014/main" id="{6B33DBC2-E670-2E00-B5CA-93D68710AA90}"/>
                  </a:ext>
                </a:extLst>
              </p:cNvPr>
              <p:cNvSpPr txBox="1"/>
              <p:nvPr/>
            </p:nvSpPr>
            <p:spPr>
              <a:xfrm>
                <a:off x="1143338" y="4497601"/>
                <a:ext cx="2496458" cy="5768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1400" spc="300" dirty="0">
                    <a:solidFill>
                      <a:schemeClr val="bg1"/>
                    </a:solidFill>
                    <a:latin typeface="Montserrat" pitchFamily="2" charset="0"/>
                    <a:cs typeface="+mn-ea"/>
                  </a:rPr>
                  <a:t>Pois é só imaginar o que você faria em CSS que a própria documentação traduz</a:t>
                </a:r>
                <a:endParaRPr lang="pt-BR" sz="1400" dirty="0"/>
              </a:p>
            </p:txBody>
          </p:sp>
          <p:sp>
            <p:nvSpPr>
              <p:cNvPr id="10" name="文本框 11">
                <a:extLst>
                  <a:ext uri="{FF2B5EF4-FFF2-40B4-BE49-F238E27FC236}">
                    <a16:creationId xmlns:a16="http://schemas.microsoft.com/office/drawing/2014/main" id="{716FBA43-8FEA-A386-909A-63DD636E7222}"/>
                  </a:ext>
                </a:extLst>
              </p:cNvPr>
              <p:cNvSpPr txBox="1"/>
              <p:nvPr/>
            </p:nvSpPr>
            <p:spPr>
              <a:xfrm>
                <a:off x="1143338" y="4052857"/>
                <a:ext cx="205158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altLang="zh-CN" sz="2400" b="1" spc="300" dirty="0">
                    <a:solidFill>
                      <a:schemeClr val="bg1"/>
                    </a:solidFill>
                    <a:latin typeface="Montserrat" pitchFamily="2" charset="0"/>
                    <a:cs typeface="+mn-ea"/>
                    <a:sym typeface="+mn-lt"/>
                  </a:rPr>
                  <a:t>TRADUÇÃO</a:t>
                </a:r>
                <a:endParaRPr lang="zh-CN" altLang="en-US" sz="2400" b="1" spc="300" dirty="0">
                  <a:solidFill>
                    <a:schemeClr val="bg1"/>
                  </a:solidFill>
                  <a:latin typeface="Montserrat" pitchFamily="2" charset="0"/>
                  <a:cs typeface="+mn-ea"/>
                  <a:sym typeface="+mn-lt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100442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07B6D5"/>
            </a:gs>
            <a:gs pos="53000">
              <a:srgbClr val="109CDC"/>
            </a:gs>
            <a:gs pos="15000">
              <a:srgbClr val="2564EB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9">
            <a:extLst>
              <a:ext uri="{FF2B5EF4-FFF2-40B4-BE49-F238E27FC236}">
                <a16:creationId xmlns:a16="http://schemas.microsoft.com/office/drawing/2014/main" id="{E5B65D40-E9EE-A30E-D598-7834BE7038D4}"/>
              </a:ext>
            </a:extLst>
          </p:cNvPr>
          <p:cNvGrpSpPr/>
          <p:nvPr/>
        </p:nvGrpSpPr>
        <p:grpSpPr>
          <a:xfrm>
            <a:off x="3078882" y="809448"/>
            <a:ext cx="6034236" cy="1200329"/>
            <a:chOff x="1143338" y="4035936"/>
            <a:chExt cx="2496458" cy="1200329"/>
          </a:xfrm>
        </p:grpSpPr>
        <p:sp>
          <p:nvSpPr>
            <p:cNvPr id="14" name="文本框 10">
              <a:extLst>
                <a:ext uri="{FF2B5EF4-FFF2-40B4-BE49-F238E27FC236}">
                  <a16:creationId xmlns:a16="http://schemas.microsoft.com/office/drawing/2014/main" id="{0FDF2E97-F9CF-CFE9-A4E7-801C5487FA14}"/>
                </a:ext>
              </a:extLst>
            </p:cNvPr>
            <p:cNvSpPr txBox="1"/>
            <p:nvPr/>
          </p:nvSpPr>
          <p:spPr>
            <a:xfrm>
              <a:off x="1143338" y="4497601"/>
              <a:ext cx="249645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spc="300" dirty="0">
                  <a:solidFill>
                    <a:schemeClr val="bg1"/>
                  </a:solidFill>
                  <a:latin typeface="Montserrat" pitchFamily="2" charset="0"/>
                  <a:cs typeface="+mn-ea"/>
                </a:rPr>
                <a:t>Foi proposto que desenvolvêssemos um website de login com o framework sorteado.</a:t>
              </a:r>
            </a:p>
          </p:txBody>
        </p:sp>
        <p:sp>
          <p:nvSpPr>
            <p:cNvPr id="15" name="文本框 11">
              <a:extLst>
                <a:ext uri="{FF2B5EF4-FFF2-40B4-BE49-F238E27FC236}">
                  <a16:creationId xmlns:a16="http://schemas.microsoft.com/office/drawing/2014/main" id="{8BB340C2-8799-F452-E130-037AA484B8F6}"/>
                </a:ext>
              </a:extLst>
            </p:cNvPr>
            <p:cNvSpPr txBox="1"/>
            <p:nvPr/>
          </p:nvSpPr>
          <p:spPr>
            <a:xfrm>
              <a:off x="1477167" y="4035936"/>
              <a:ext cx="1828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altLang="zh-CN" sz="2400" b="1" spc="300" dirty="0">
                  <a:solidFill>
                    <a:schemeClr val="bg1"/>
                  </a:solidFill>
                  <a:latin typeface="Montserrat" pitchFamily="2" charset="0"/>
                  <a:cs typeface="+mn-ea"/>
                  <a:sym typeface="+mn-lt"/>
                </a:rPr>
                <a:t>PROJETO</a:t>
              </a:r>
              <a:endParaRPr lang="zh-CN" altLang="en-US" sz="2400" b="1" spc="300" dirty="0">
                <a:solidFill>
                  <a:schemeClr val="bg1"/>
                </a:solidFill>
                <a:latin typeface="Montserrat" pitchFamily="2" charset="0"/>
                <a:cs typeface="+mn-ea"/>
                <a:sym typeface="+mn-lt"/>
              </a:endParaRPr>
            </a:p>
          </p:txBody>
        </p:sp>
      </p:grpSp>
      <p:pic>
        <p:nvPicPr>
          <p:cNvPr id="21" name="Gráfico 20">
            <a:extLst>
              <a:ext uri="{FF2B5EF4-FFF2-40B4-BE49-F238E27FC236}">
                <a16:creationId xmlns:a16="http://schemas.microsoft.com/office/drawing/2014/main" id="{7983554D-C8E1-525C-FA6D-3509F2ADBC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" y="2009777"/>
            <a:ext cx="8544393" cy="4848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8582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07B6D5"/>
            </a:gs>
            <a:gs pos="53000">
              <a:srgbClr val="109CDC"/>
            </a:gs>
            <a:gs pos="15000">
              <a:srgbClr val="2564EB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Interface gráfica do usuário&#10;&#10;Descrição gerada automaticamente com confiança baixa">
            <a:extLst>
              <a:ext uri="{FF2B5EF4-FFF2-40B4-BE49-F238E27FC236}">
                <a16:creationId xmlns:a16="http://schemas.microsoft.com/office/drawing/2014/main" id="{0631D5E9-03EF-653E-1251-9DA2FBC59BD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43" r="12872"/>
          <a:stretch/>
        </p:blipFill>
        <p:spPr>
          <a:xfrm>
            <a:off x="1783831" y="1478340"/>
            <a:ext cx="8784236" cy="4787549"/>
          </a:xfrm>
          <a:prstGeom prst="rect">
            <a:avLst/>
          </a:prstGeom>
        </p:spPr>
      </p:pic>
      <p:pic>
        <p:nvPicPr>
          <p:cNvPr id="13" name="Picture 6" descr="Apple MacBook Pro 13 Device Mockup">
            <a:extLst>
              <a:ext uri="{FF2B5EF4-FFF2-40B4-BE49-F238E27FC236}">
                <a16:creationId xmlns:a16="http://schemas.microsoft.com/office/drawing/2014/main" id="{98A3AB96-9672-CAB9-5A34-2CBF9BE191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577" y="1253249"/>
            <a:ext cx="11017771" cy="5609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0E2F42CD-2A9A-F7A2-7197-87E2699C9961}"/>
              </a:ext>
            </a:extLst>
          </p:cNvPr>
          <p:cNvSpPr txBox="1"/>
          <p:nvPr/>
        </p:nvSpPr>
        <p:spPr>
          <a:xfrm>
            <a:off x="4313535" y="468818"/>
            <a:ext cx="356492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400" b="1" spc="600" dirty="0">
                <a:solidFill>
                  <a:schemeClr val="bg1"/>
                </a:solidFill>
                <a:latin typeface="Montserrat "/>
              </a:rPr>
              <a:t>DESKTOP</a:t>
            </a:r>
            <a:endParaRPr lang="pt-BR" sz="1000" b="1" spc="600" dirty="0">
              <a:solidFill>
                <a:schemeClr val="bg1"/>
              </a:solidFill>
              <a:latin typeface="Montserrat "/>
            </a:endParaRPr>
          </a:p>
        </p:txBody>
      </p:sp>
    </p:spTree>
    <p:extLst>
      <p:ext uri="{BB962C8B-B14F-4D97-AF65-F5344CB8AC3E}">
        <p14:creationId xmlns:p14="http://schemas.microsoft.com/office/powerpoint/2010/main" val="23494374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07B6D5"/>
            </a:gs>
            <a:gs pos="53000">
              <a:srgbClr val="109CDC"/>
            </a:gs>
            <a:gs pos="15000">
              <a:srgbClr val="2564EB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Agrupar 3">
            <a:extLst>
              <a:ext uri="{FF2B5EF4-FFF2-40B4-BE49-F238E27FC236}">
                <a16:creationId xmlns:a16="http://schemas.microsoft.com/office/drawing/2014/main" id="{15B6DFFC-7FFF-137F-4867-7BAAD12891E4}"/>
              </a:ext>
            </a:extLst>
          </p:cNvPr>
          <p:cNvGrpSpPr/>
          <p:nvPr/>
        </p:nvGrpSpPr>
        <p:grpSpPr>
          <a:xfrm>
            <a:off x="4471336" y="1349139"/>
            <a:ext cx="3249327" cy="5340629"/>
            <a:chOff x="4697183" y="1248308"/>
            <a:chExt cx="2797633" cy="4915422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2EEE31A7-A1C5-DBB7-C1D9-71E5B20AA1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31601" y="1367179"/>
              <a:ext cx="2516075" cy="46685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" name="Picture 8" descr="Apple iPhone X Device Mockup">
              <a:extLst>
                <a:ext uri="{FF2B5EF4-FFF2-40B4-BE49-F238E27FC236}">
                  <a16:creationId xmlns:a16="http://schemas.microsoft.com/office/drawing/2014/main" id="{424EBFD9-E1A4-5C1F-C962-E8ADA7C980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97183" y="1248308"/>
              <a:ext cx="2797633" cy="49154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" name="CaixaDeTexto 9">
            <a:extLst>
              <a:ext uri="{FF2B5EF4-FFF2-40B4-BE49-F238E27FC236}">
                <a16:creationId xmlns:a16="http://schemas.microsoft.com/office/drawing/2014/main" id="{0E2F42CD-2A9A-F7A2-7197-87E2699C9961}"/>
              </a:ext>
            </a:extLst>
          </p:cNvPr>
          <p:cNvSpPr txBox="1"/>
          <p:nvPr/>
        </p:nvSpPr>
        <p:spPr>
          <a:xfrm>
            <a:off x="4591115" y="570215"/>
            <a:ext cx="29949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400" b="1" spc="600" dirty="0">
                <a:solidFill>
                  <a:schemeClr val="bg1"/>
                </a:solidFill>
                <a:latin typeface="Montserrat "/>
              </a:rPr>
              <a:t>MOBILE</a:t>
            </a:r>
            <a:endParaRPr lang="pt-BR" sz="1000" b="1" spc="600" dirty="0">
              <a:solidFill>
                <a:schemeClr val="bg1"/>
              </a:solidFill>
              <a:latin typeface="Montserrat "/>
            </a:endParaRPr>
          </a:p>
        </p:txBody>
      </p:sp>
    </p:spTree>
    <p:extLst>
      <p:ext uri="{BB962C8B-B14F-4D97-AF65-F5344CB8AC3E}">
        <p14:creationId xmlns:p14="http://schemas.microsoft.com/office/powerpoint/2010/main" val="18258545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07B6D5"/>
            </a:gs>
            <a:gs pos="53000">
              <a:srgbClr val="109CDC"/>
            </a:gs>
            <a:gs pos="15000">
              <a:srgbClr val="2564EB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ídeo sem título ‐ Feito com o Clipchamp">
            <a:hlinkClick r:id="" action="ppaction://media"/>
            <a:extLst>
              <a:ext uri="{FF2B5EF4-FFF2-40B4-BE49-F238E27FC236}">
                <a16:creationId xmlns:a16="http://schemas.microsoft.com/office/drawing/2014/main" id="{3BF91520-D12D-938A-FD7A-DE733C3EF35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65439" y="1521502"/>
            <a:ext cx="8461115" cy="4759377"/>
          </a:xfrm>
          <a:prstGeom prst="rect">
            <a:avLst/>
          </a:prstGeom>
        </p:spPr>
      </p:pic>
      <p:pic>
        <p:nvPicPr>
          <p:cNvPr id="13" name="Picture 6" descr="Apple MacBook Pro 13 Device Mockup">
            <a:extLst>
              <a:ext uri="{FF2B5EF4-FFF2-40B4-BE49-F238E27FC236}">
                <a16:creationId xmlns:a16="http://schemas.microsoft.com/office/drawing/2014/main" id="{98A3AB96-9672-CAB9-5A34-2CBF9BE191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498" y="1248308"/>
            <a:ext cx="10777928" cy="5609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0E2F42CD-2A9A-F7A2-7197-87E2699C9961}"/>
              </a:ext>
            </a:extLst>
          </p:cNvPr>
          <p:cNvSpPr txBox="1"/>
          <p:nvPr/>
        </p:nvSpPr>
        <p:spPr>
          <a:xfrm>
            <a:off x="3610811" y="478867"/>
            <a:ext cx="497037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400" b="1" spc="600" dirty="0">
                <a:solidFill>
                  <a:schemeClr val="bg1"/>
                </a:solidFill>
                <a:latin typeface="Montserrat "/>
              </a:rPr>
              <a:t>RESPONSIVO</a:t>
            </a:r>
            <a:endParaRPr lang="pt-BR" sz="1000" b="1" spc="600" dirty="0">
              <a:solidFill>
                <a:schemeClr val="bg1"/>
              </a:solidFill>
              <a:latin typeface="Montserrat "/>
            </a:endParaRPr>
          </a:p>
        </p:txBody>
      </p:sp>
    </p:spTree>
    <p:extLst>
      <p:ext uri="{BB962C8B-B14F-4D97-AF65-F5344CB8AC3E}">
        <p14:creationId xmlns:p14="http://schemas.microsoft.com/office/powerpoint/2010/main" val="777463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62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showWhenStopped="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07B6D5"/>
            </a:gs>
            <a:gs pos="53000">
              <a:srgbClr val="109CDC"/>
            </a:gs>
            <a:gs pos="15000">
              <a:srgbClr val="2564EB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9">
            <a:extLst>
              <a:ext uri="{FF2B5EF4-FFF2-40B4-BE49-F238E27FC236}">
                <a16:creationId xmlns:a16="http://schemas.microsoft.com/office/drawing/2014/main" id="{E5B65D40-E9EE-A30E-D598-7834BE7038D4}"/>
              </a:ext>
            </a:extLst>
          </p:cNvPr>
          <p:cNvGrpSpPr/>
          <p:nvPr/>
        </p:nvGrpSpPr>
        <p:grpSpPr>
          <a:xfrm>
            <a:off x="3078882" y="809448"/>
            <a:ext cx="6034236" cy="984885"/>
            <a:chOff x="1143338" y="4035936"/>
            <a:chExt cx="2496458" cy="984885"/>
          </a:xfrm>
        </p:grpSpPr>
        <p:sp>
          <p:nvSpPr>
            <p:cNvPr id="14" name="文本框 10">
              <a:extLst>
                <a:ext uri="{FF2B5EF4-FFF2-40B4-BE49-F238E27FC236}">
                  <a16:creationId xmlns:a16="http://schemas.microsoft.com/office/drawing/2014/main" id="{0FDF2E97-F9CF-CFE9-A4E7-801C5487FA14}"/>
                </a:ext>
              </a:extLst>
            </p:cNvPr>
            <p:cNvSpPr txBox="1"/>
            <p:nvPr/>
          </p:nvSpPr>
          <p:spPr>
            <a:xfrm>
              <a:off x="1143338" y="4497601"/>
              <a:ext cx="249645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spc="300" dirty="0">
                  <a:solidFill>
                    <a:schemeClr val="bg1"/>
                  </a:solidFill>
                  <a:latin typeface="Montserrat" pitchFamily="2" charset="0"/>
                  <a:cs typeface="+mn-ea"/>
                </a:rPr>
                <a:t>Para desenvolver aplicações usando tailwind é importante manter a documentação aberta</a:t>
              </a:r>
            </a:p>
          </p:txBody>
        </p:sp>
        <p:sp>
          <p:nvSpPr>
            <p:cNvPr id="15" name="文本框 11">
              <a:extLst>
                <a:ext uri="{FF2B5EF4-FFF2-40B4-BE49-F238E27FC236}">
                  <a16:creationId xmlns:a16="http://schemas.microsoft.com/office/drawing/2014/main" id="{8BB340C2-8799-F452-E130-037AA484B8F6}"/>
                </a:ext>
              </a:extLst>
            </p:cNvPr>
            <p:cNvSpPr txBox="1"/>
            <p:nvPr/>
          </p:nvSpPr>
          <p:spPr>
            <a:xfrm>
              <a:off x="1477167" y="4035936"/>
              <a:ext cx="1828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altLang="zh-CN" sz="2400" b="1" spc="300" dirty="0">
                  <a:solidFill>
                    <a:schemeClr val="bg1"/>
                  </a:solidFill>
                  <a:latin typeface="Montserrat" pitchFamily="2" charset="0"/>
                  <a:cs typeface="+mn-ea"/>
                  <a:sym typeface="+mn-lt"/>
                </a:rPr>
                <a:t>CODIGO</a:t>
              </a:r>
              <a:endParaRPr lang="zh-CN" altLang="en-US" sz="2400" b="1" spc="300" dirty="0">
                <a:solidFill>
                  <a:schemeClr val="bg1"/>
                </a:solidFill>
                <a:latin typeface="Montserrat" pitchFamily="2" charset="0"/>
                <a:cs typeface="+mn-ea"/>
                <a:sym typeface="+mn-lt"/>
              </a:endParaRPr>
            </a:p>
          </p:txBody>
        </p:sp>
      </p:grpSp>
      <p:pic>
        <p:nvPicPr>
          <p:cNvPr id="13" name="Gráfico 12">
            <a:extLst>
              <a:ext uri="{FF2B5EF4-FFF2-40B4-BE49-F238E27FC236}">
                <a16:creationId xmlns:a16="http://schemas.microsoft.com/office/drawing/2014/main" id="{ACA01353-F124-A7ED-A931-645C083059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09900" y="2008567"/>
            <a:ext cx="6172200" cy="403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0969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07B6D5"/>
            </a:gs>
            <a:gs pos="53000">
              <a:srgbClr val="109CDC"/>
            </a:gs>
            <a:gs pos="15000">
              <a:srgbClr val="2564EB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2204">
            <a:hlinkClick r:id="" action="ppaction://media"/>
            <a:extLst>
              <a:ext uri="{FF2B5EF4-FFF2-40B4-BE49-F238E27FC236}">
                <a16:creationId xmlns:a16="http://schemas.microsoft.com/office/drawing/2014/main" id="{18AB1C81-FDA5-DCBD-22D2-092B50F002B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6944" b="6667"/>
          <a:stretch/>
        </p:blipFill>
        <p:spPr>
          <a:xfrm>
            <a:off x="-960463" y="0"/>
            <a:ext cx="141129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533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64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showWhenStopped="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07B6D5"/>
            </a:gs>
            <a:gs pos="53000">
              <a:srgbClr val="109CDC"/>
            </a:gs>
            <a:gs pos="15000">
              <a:srgbClr val="2564EB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0">
            <a:extLst>
              <a:ext uri="{FF2B5EF4-FFF2-40B4-BE49-F238E27FC236}">
                <a16:creationId xmlns:a16="http://schemas.microsoft.com/office/drawing/2014/main" id="{0FDF2E97-F9CF-CFE9-A4E7-801C5487FA14}"/>
              </a:ext>
            </a:extLst>
          </p:cNvPr>
          <p:cNvSpPr txBox="1"/>
          <p:nvPr/>
        </p:nvSpPr>
        <p:spPr>
          <a:xfrm>
            <a:off x="477197" y="1792892"/>
            <a:ext cx="1090381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spc="300" dirty="0">
                <a:solidFill>
                  <a:schemeClr val="bg1"/>
                </a:solidFill>
                <a:latin typeface="Montserrat" pitchFamily="2" charset="0"/>
                <a:cs typeface="+mn-ea"/>
              </a:rPr>
              <a:t>WOLSTENHOLME, Phil. Companies using utility-first CSS (like Tailwind) in production. 2021. </a:t>
            </a:r>
            <a:r>
              <a:rPr lang="en-US" sz="1400" spc="300" dirty="0" err="1">
                <a:solidFill>
                  <a:schemeClr val="bg1"/>
                </a:solidFill>
                <a:latin typeface="Montserrat" pitchFamily="2" charset="0"/>
                <a:cs typeface="+mn-ea"/>
              </a:rPr>
              <a:t>Disponível</a:t>
            </a:r>
            <a:r>
              <a:rPr lang="en-US" sz="1400" spc="300" dirty="0">
                <a:solidFill>
                  <a:schemeClr val="bg1"/>
                </a:solidFill>
                <a:latin typeface="Montserrat" pitchFamily="2" charset="0"/>
                <a:cs typeface="+mn-ea"/>
              </a:rPr>
              <a:t> </a:t>
            </a:r>
            <a:r>
              <a:rPr lang="en-US" sz="1400" spc="300" dirty="0" err="1">
                <a:solidFill>
                  <a:schemeClr val="bg1"/>
                </a:solidFill>
                <a:latin typeface="Montserrat" pitchFamily="2" charset="0"/>
                <a:cs typeface="+mn-ea"/>
              </a:rPr>
              <a:t>em</a:t>
            </a:r>
            <a:r>
              <a:rPr lang="en-US" sz="1400" spc="300" dirty="0">
                <a:solidFill>
                  <a:schemeClr val="bg1"/>
                </a:solidFill>
                <a:latin typeface="Montserrat" pitchFamily="2" charset="0"/>
                <a:cs typeface="+mn-ea"/>
              </a:rPr>
              <a:t>: https://dev.to/philw_/companies-using-utility-first-css-for-example-tailwind-in-production-75f. </a:t>
            </a:r>
            <a:r>
              <a:rPr lang="en-US" sz="1400" spc="300" dirty="0" err="1">
                <a:solidFill>
                  <a:schemeClr val="bg1"/>
                </a:solidFill>
                <a:latin typeface="Montserrat" pitchFamily="2" charset="0"/>
                <a:cs typeface="+mn-ea"/>
              </a:rPr>
              <a:t>Acesso</a:t>
            </a:r>
            <a:r>
              <a:rPr lang="en-US" sz="1400" spc="300" dirty="0">
                <a:solidFill>
                  <a:schemeClr val="bg1"/>
                </a:solidFill>
                <a:latin typeface="Montserrat" pitchFamily="2" charset="0"/>
                <a:cs typeface="+mn-ea"/>
              </a:rPr>
              <a:t> </a:t>
            </a:r>
            <a:r>
              <a:rPr lang="en-US" sz="1400" spc="300" dirty="0" err="1">
                <a:solidFill>
                  <a:schemeClr val="bg1"/>
                </a:solidFill>
                <a:latin typeface="Montserrat" pitchFamily="2" charset="0"/>
                <a:cs typeface="+mn-ea"/>
              </a:rPr>
              <a:t>em</a:t>
            </a:r>
            <a:r>
              <a:rPr lang="en-US" sz="1400" spc="300" dirty="0">
                <a:solidFill>
                  <a:schemeClr val="bg1"/>
                </a:solidFill>
                <a:latin typeface="Montserrat" pitchFamily="2" charset="0"/>
                <a:cs typeface="+mn-ea"/>
              </a:rPr>
              <a:t>: 29 </a:t>
            </a:r>
            <a:r>
              <a:rPr lang="en-US" sz="1400" spc="300" dirty="0" err="1">
                <a:solidFill>
                  <a:schemeClr val="bg1"/>
                </a:solidFill>
                <a:latin typeface="Montserrat" pitchFamily="2" charset="0"/>
                <a:cs typeface="+mn-ea"/>
              </a:rPr>
              <a:t>jan.</a:t>
            </a:r>
            <a:r>
              <a:rPr lang="en-US" sz="1400" spc="300" dirty="0">
                <a:solidFill>
                  <a:schemeClr val="bg1"/>
                </a:solidFill>
                <a:latin typeface="Montserrat" pitchFamily="2" charset="0"/>
                <a:cs typeface="+mn-ea"/>
              </a:rPr>
              <a:t> 2023.</a:t>
            </a:r>
            <a:endParaRPr lang="pt-BR" sz="1400" spc="300" dirty="0">
              <a:solidFill>
                <a:schemeClr val="bg1"/>
              </a:solidFill>
              <a:latin typeface="Montserrat" pitchFamily="2" charset="0"/>
              <a:cs typeface="+mn-ea"/>
            </a:endParaRPr>
          </a:p>
        </p:txBody>
      </p:sp>
      <p:sp>
        <p:nvSpPr>
          <p:cNvPr id="15" name="文本框 11">
            <a:extLst>
              <a:ext uri="{FF2B5EF4-FFF2-40B4-BE49-F238E27FC236}">
                <a16:creationId xmlns:a16="http://schemas.microsoft.com/office/drawing/2014/main" id="{8BB340C2-8799-F452-E130-037AA484B8F6}"/>
              </a:ext>
            </a:extLst>
          </p:cNvPr>
          <p:cNvSpPr txBox="1"/>
          <p:nvPr/>
        </p:nvSpPr>
        <p:spPr>
          <a:xfrm>
            <a:off x="3885786" y="809448"/>
            <a:ext cx="44204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altLang="zh-CN" sz="2400" b="1" spc="300" dirty="0">
                <a:solidFill>
                  <a:schemeClr val="bg1"/>
                </a:solidFill>
                <a:latin typeface="Montserrat" pitchFamily="2" charset="0"/>
                <a:cs typeface="+mn-ea"/>
                <a:sym typeface="+mn-lt"/>
              </a:rPr>
              <a:t>REFERÊNCIAS</a:t>
            </a:r>
            <a:endParaRPr lang="zh-CN" altLang="en-US" sz="2400" b="1" spc="300" dirty="0">
              <a:solidFill>
                <a:schemeClr val="bg1"/>
              </a:solidFill>
              <a:latin typeface="Montserrat" pitchFamily="2" charset="0"/>
              <a:cs typeface="+mn-ea"/>
              <a:sym typeface="+mn-lt"/>
            </a:endParaRPr>
          </a:p>
        </p:txBody>
      </p:sp>
      <p:sp>
        <p:nvSpPr>
          <p:cNvPr id="4" name="文本框 10">
            <a:extLst>
              <a:ext uri="{FF2B5EF4-FFF2-40B4-BE49-F238E27FC236}">
                <a16:creationId xmlns:a16="http://schemas.microsoft.com/office/drawing/2014/main" id="{70038CBA-4A66-770A-B213-30C571C77B71}"/>
              </a:ext>
            </a:extLst>
          </p:cNvPr>
          <p:cNvSpPr txBox="1"/>
          <p:nvPr/>
        </p:nvSpPr>
        <p:spPr>
          <a:xfrm>
            <a:off x="477197" y="2901317"/>
            <a:ext cx="109038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spc="300" dirty="0">
                <a:solidFill>
                  <a:schemeClr val="bg1"/>
                </a:solidFill>
                <a:latin typeface="Montserrat" pitchFamily="2" charset="0"/>
                <a:cs typeface="+mn-ea"/>
              </a:rPr>
              <a:t>TAILWIND LABS INC (comp.). Get started with Tailwind CSS. 2023. </a:t>
            </a:r>
            <a:r>
              <a:rPr lang="en-US" sz="1400" spc="300" dirty="0" err="1">
                <a:solidFill>
                  <a:schemeClr val="bg1"/>
                </a:solidFill>
                <a:latin typeface="Montserrat" pitchFamily="2" charset="0"/>
                <a:cs typeface="+mn-ea"/>
              </a:rPr>
              <a:t>Disponível</a:t>
            </a:r>
            <a:r>
              <a:rPr lang="en-US" sz="1400" spc="300" dirty="0">
                <a:solidFill>
                  <a:schemeClr val="bg1"/>
                </a:solidFill>
                <a:latin typeface="Montserrat" pitchFamily="2" charset="0"/>
                <a:cs typeface="+mn-ea"/>
              </a:rPr>
              <a:t> </a:t>
            </a:r>
            <a:r>
              <a:rPr lang="en-US" sz="1400" spc="300" dirty="0" err="1">
                <a:solidFill>
                  <a:schemeClr val="bg1"/>
                </a:solidFill>
                <a:latin typeface="Montserrat" pitchFamily="2" charset="0"/>
                <a:cs typeface="+mn-ea"/>
              </a:rPr>
              <a:t>em</a:t>
            </a:r>
            <a:r>
              <a:rPr lang="en-US" sz="1400" spc="300" dirty="0">
                <a:solidFill>
                  <a:schemeClr val="bg1"/>
                </a:solidFill>
                <a:latin typeface="Montserrat" pitchFamily="2" charset="0"/>
                <a:cs typeface="+mn-ea"/>
              </a:rPr>
              <a:t>: https://tailwindcss.com/docs/installation. </a:t>
            </a:r>
            <a:r>
              <a:rPr lang="en-US" sz="1400" spc="300" dirty="0" err="1">
                <a:solidFill>
                  <a:schemeClr val="bg1"/>
                </a:solidFill>
                <a:latin typeface="Montserrat" pitchFamily="2" charset="0"/>
                <a:cs typeface="+mn-ea"/>
              </a:rPr>
              <a:t>Acesso</a:t>
            </a:r>
            <a:r>
              <a:rPr lang="en-US" sz="1400" spc="300" dirty="0">
                <a:solidFill>
                  <a:schemeClr val="bg1"/>
                </a:solidFill>
                <a:latin typeface="Montserrat" pitchFamily="2" charset="0"/>
                <a:cs typeface="+mn-ea"/>
              </a:rPr>
              <a:t> </a:t>
            </a:r>
            <a:r>
              <a:rPr lang="en-US" sz="1400" spc="300" dirty="0" err="1">
                <a:solidFill>
                  <a:schemeClr val="bg1"/>
                </a:solidFill>
                <a:latin typeface="Montserrat" pitchFamily="2" charset="0"/>
                <a:cs typeface="+mn-ea"/>
              </a:rPr>
              <a:t>em</a:t>
            </a:r>
            <a:r>
              <a:rPr lang="en-US" sz="1400" spc="300" dirty="0">
                <a:solidFill>
                  <a:schemeClr val="bg1"/>
                </a:solidFill>
                <a:latin typeface="Montserrat" pitchFamily="2" charset="0"/>
                <a:cs typeface="+mn-ea"/>
              </a:rPr>
              <a:t>: 28 </a:t>
            </a:r>
            <a:r>
              <a:rPr lang="en-US" sz="1400" spc="300" dirty="0" err="1">
                <a:solidFill>
                  <a:schemeClr val="bg1"/>
                </a:solidFill>
                <a:latin typeface="Montserrat" pitchFamily="2" charset="0"/>
                <a:cs typeface="+mn-ea"/>
              </a:rPr>
              <a:t>jan.</a:t>
            </a:r>
            <a:r>
              <a:rPr lang="en-US" sz="1400" spc="300" dirty="0">
                <a:solidFill>
                  <a:schemeClr val="bg1"/>
                </a:solidFill>
                <a:latin typeface="Montserrat" pitchFamily="2" charset="0"/>
                <a:cs typeface="+mn-ea"/>
              </a:rPr>
              <a:t> 2023.</a:t>
            </a:r>
            <a:endParaRPr lang="pt-BR" sz="1400" spc="300" dirty="0">
              <a:solidFill>
                <a:schemeClr val="bg1"/>
              </a:solidFill>
              <a:latin typeface="Montserrat" pitchFamily="2" charset="0"/>
              <a:cs typeface="+mn-ea"/>
            </a:endParaRPr>
          </a:p>
        </p:txBody>
      </p:sp>
      <p:sp>
        <p:nvSpPr>
          <p:cNvPr id="5" name="文本框 10">
            <a:extLst>
              <a:ext uri="{FF2B5EF4-FFF2-40B4-BE49-F238E27FC236}">
                <a16:creationId xmlns:a16="http://schemas.microsoft.com/office/drawing/2014/main" id="{B5886C3D-87D3-CE19-C960-482509CACF53}"/>
              </a:ext>
            </a:extLst>
          </p:cNvPr>
          <p:cNvSpPr txBox="1"/>
          <p:nvPr/>
        </p:nvSpPr>
        <p:spPr>
          <a:xfrm>
            <a:off x="477197" y="3794298"/>
            <a:ext cx="1090381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400" spc="300" dirty="0">
                <a:solidFill>
                  <a:schemeClr val="bg1"/>
                </a:solidFill>
                <a:latin typeface="Montserrat" pitchFamily="2" charset="0"/>
                <a:cs typeface="+mn-ea"/>
              </a:rPr>
              <a:t>REDAÇÃO TREINAWEB (Brasil). </a:t>
            </a:r>
            <a:r>
              <a:rPr lang="pt-BR" sz="1400" spc="300" dirty="0" err="1">
                <a:solidFill>
                  <a:schemeClr val="bg1"/>
                </a:solidFill>
                <a:latin typeface="Montserrat" pitchFamily="2" charset="0"/>
                <a:cs typeface="+mn-ea"/>
              </a:rPr>
              <a:t>Treinaweb</a:t>
            </a:r>
            <a:r>
              <a:rPr lang="pt-BR" sz="1400" spc="300" dirty="0">
                <a:solidFill>
                  <a:schemeClr val="bg1"/>
                </a:solidFill>
                <a:latin typeface="Montserrat" pitchFamily="2" charset="0"/>
                <a:cs typeface="+mn-ea"/>
              </a:rPr>
              <a:t> Tecnologia Ltda (ed.). O que é Tailwind CSS e como instalar via CDN? 2022. Disponível em: https://www.treinaweb.com.br/blog/o-que-e-tailwind-</a:t>
            </a:r>
            <a:r>
              <a:rPr lang="pt-BR" sz="1400" spc="300" dirty="0" err="1">
                <a:solidFill>
                  <a:schemeClr val="bg1"/>
                </a:solidFill>
                <a:latin typeface="Montserrat" pitchFamily="2" charset="0"/>
                <a:cs typeface="+mn-ea"/>
              </a:rPr>
              <a:t>css</a:t>
            </a:r>
            <a:r>
              <a:rPr lang="pt-BR" sz="1400" spc="300" dirty="0">
                <a:solidFill>
                  <a:schemeClr val="bg1"/>
                </a:solidFill>
                <a:latin typeface="Montserrat" pitchFamily="2" charset="0"/>
                <a:cs typeface="+mn-ea"/>
              </a:rPr>
              <a:t>-e-como-instalar-via-</a:t>
            </a:r>
            <a:r>
              <a:rPr lang="pt-BR" sz="1400" spc="300" dirty="0" err="1">
                <a:solidFill>
                  <a:schemeClr val="bg1"/>
                </a:solidFill>
                <a:latin typeface="Montserrat" pitchFamily="2" charset="0"/>
                <a:cs typeface="+mn-ea"/>
              </a:rPr>
              <a:t>cdn</a:t>
            </a:r>
            <a:r>
              <a:rPr lang="pt-BR" sz="1400" spc="300" dirty="0">
                <a:solidFill>
                  <a:schemeClr val="bg1"/>
                </a:solidFill>
                <a:latin typeface="Montserrat" pitchFamily="2" charset="0"/>
                <a:cs typeface="+mn-ea"/>
              </a:rPr>
              <a:t>. Acesso em: 29 jan. 2022.</a:t>
            </a:r>
          </a:p>
        </p:txBody>
      </p:sp>
      <p:pic>
        <p:nvPicPr>
          <p:cNvPr id="10" name="Gráfico 9">
            <a:extLst>
              <a:ext uri="{FF2B5EF4-FFF2-40B4-BE49-F238E27FC236}">
                <a16:creationId xmlns:a16="http://schemas.microsoft.com/office/drawing/2014/main" id="{5C5BB8D1-31BA-3635-E6DE-F8B6BEA6CF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88929" y="4855342"/>
            <a:ext cx="2803071" cy="2030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8277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07B6D5"/>
            </a:gs>
            <a:gs pos="53000">
              <a:srgbClr val="109CDC"/>
            </a:gs>
            <a:gs pos="15000">
              <a:srgbClr val="2564EB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Agrupar 14">
            <a:extLst>
              <a:ext uri="{FF2B5EF4-FFF2-40B4-BE49-F238E27FC236}">
                <a16:creationId xmlns:a16="http://schemas.microsoft.com/office/drawing/2014/main" id="{C92A6FE7-48AF-09EB-1FDC-BBDE33ED2D28}"/>
              </a:ext>
            </a:extLst>
          </p:cNvPr>
          <p:cNvGrpSpPr/>
          <p:nvPr/>
        </p:nvGrpSpPr>
        <p:grpSpPr>
          <a:xfrm>
            <a:off x="3265405" y="4967345"/>
            <a:ext cx="5661181" cy="1805612"/>
            <a:chOff x="3265409" y="273150"/>
            <a:chExt cx="5661181" cy="1805612"/>
          </a:xfrm>
        </p:grpSpPr>
        <p:sp>
          <p:nvSpPr>
            <p:cNvPr id="7" name="文本框 10">
              <a:extLst>
                <a:ext uri="{FF2B5EF4-FFF2-40B4-BE49-F238E27FC236}">
                  <a16:creationId xmlns:a16="http://schemas.microsoft.com/office/drawing/2014/main" id="{01FF495F-9D73-7FCA-8F18-8088E5B87765}"/>
                </a:ext>
              </a:extLst>
            </p:cNvPr>
            <p:cNvSpPr txBox="1"/>
            <p:nvPr/>
          </p:nvSpPr>
          <p:spPr>
            <a:xfrm>
              <a:off x="3265409" y="730188"/>
              <a:ext cx="5661181" cy="13485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pt-BR" altLang="zh-CN" sz="1400" spc="300" dirty="0">
                  <a:solidFill>
                    <a:schemeClr val="bg1"/>
                  </a:solidFill>
                  <a:latin typeface="Montserrat" pitchFamily="2" charset="0"/>
                  <a:cs typeface="+mn-ea"/>
                  <a:sym typeface="+mn-lt"/>
                </a:rPr>
                <a:t>Vinicius Nunes De Oliveira</a:t>
              </a:r>
            </a:p>
            <a:p>
              <a:pPr algn="ctr">
                <a:lnSpc>
                  <a:spcPct val="150000"/>
                </a:lnSpc>
              </a:pPr>
              <a:r>
                <a:rPr lang="pt-BR" altLang="zh-CN" sz="1400" spc="300" dirty="0">
                  <a:solidFill>
                    <a:schemeClr val="bg1"/>
                  </a:solidFill>
                  <a:latin typeface="Montserrat" pitchFamily="2" charset="0"/>
                  <a:cs typeface="+mn-ea"/>
                  <a:sym typeface="+mn-lt"/>
                </a:rPr>
                <a:t>Camila Pinheiro</a:t>
              </a:r>
            </a:p>
            <a:p>
              <a:pPr algn="ctr">
                <a:lnSpc>
                  <a:spcPct val="150000"/>
                </a:lnSpc>
              </a:pPr>
              <a:r>
                <a:rPr lang="pt-BR" altLang="zh-CN" sz="1400" spc="300" dirty="0">
                  <a:solidFill>
                    <a:schemeClr val="bg1"/>
                  </a:solidFill>
                  <a:latin typeface="Montserrat" pitchFamily="2" charset="0"/>
                  <a:cs typeface="+mn-ea"/>
                  <a:sym typeface="+mn-lt"/>
                </a:rPr>
                <a:t>Clara Oliveira</a:t>
              </a:r>
            </a:p>
            <a:p>
              <a:pPr algn="ctr">
                <a:lnSpc>
                  <a:spcPct val="150000"/>
                </a:lnSpc>
              </a:pPr>
              <a:r>
                <a:rPr lang="pt-BR" altLang="zh-CN" sz="1400" spc="300" dirty="0">
                  <a:solidFill>
                    <a:schemeClr val="bg1"/>
                  </a:solidFill>
                  <a:latin typeface="Montserrat" pitchFamily="2" charset="0"/>
                  <a:cs typeface="+mn-ea"/>
                  <a:sym typeface="+mn-lt"/>
                </a:rPr>
                <a:t>Gabriel Henrique</a:t>
              </a:r>
              <a:endParaRPr lang="zh-CN" altLang="en-US" sz="1400" spc="300" dirty="0">
                <a:solidFill>
                  <a:schemeClr val="bg1"/>
                </a:solidFill>
                <a:latin typeface="Montserrat" pitchFamily="2" charset="0"/>
                <a:cs typeface="+mn-ea"/>
                <a:sym typeface="+mn-lt"/>
              </a:endParaRPr>
            </a:p>
          </p:txBody>
        </p:sp>
        <p:sp>
          <p:nvSpPr>
            <p:cNvPr id="8" name="文本框 11">
              <a:extLst>
                <a:ext uri="{FF2B5EF4-FFF2-40B4-BE49-F238E27FC236}">
                  <a16:creationId xmlns:a16="http://schemas.microsoft.com/office/drawing/2014/main" id="{00C0C387-3495-4C96-7BE3-A5C6A5C977C1}"/>
                </a:ext>
              </a:extLst>
            </p:cNvPr>
            <p:cNvSpPr txBox="1"/>
            <p:nvPr/>
          </p:nvSpPr>
          <p:spPr>
            <a:xfrm>
              <a:off x="4193924" y="273150"/>
              <a:ext cx="38041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altLang="zh-CN" sz="2400" b="1" spc="300" dirty="0">
                  <a:solidFill>
                    <a:schemeClr val="bg1"/>
                  </a:solidFill>
                  <a:latin typeface="Montserrat" pitchFamily="2" charset="0"/>
                  <a:cs typeface="+mn-ea"/>
                  <a:sym typeface="+mn-lt"/>
                </a:rPr>
                <a:t>GRUPO</a:t>
              </a:r>
              <a:endParaRPr lang="zh-CN" altLang="en-US" sz="2400" b="1" spc="300" dirty="0">
                <a:solidFill>
                  <a:schemeClr val="bg1"/>
                </a:solidFill>
                <a:latin typeface="Montserrat" pitchFamily="2" charset="0"/>
                <a:cs typeface="+mn-ea"/>
                <a:sym typeface="+mn-lt"/>
              </a:endParaRPr>
            </a:p>
          </p:txBody>
        </p:sp>
      </p:grp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5CA22AB1-7D24-4438-A66A-95DC7148E30E}"/>
              </a:ext>
            </a:extLst>
          </p:cNvPr>
          <p:cNvGrpSpPr/>
          <p:nvPr/>
        </p:nvGrpSpPr>
        <p:grpSpPr>
          <a:xfrm>
            <a:off x="3265410" y="204784"/>
            <a:ext cx="5661181" cy="769442"/>
            <a:chOff x="3265414" y="273150"/>
            <a:chExt cx="5661181" cy="769442"/>
          </a:xfrm>
        </p:grpSpPr>
        <p:sp>
          <p:nvSpPr>
            <p:cNvPr id="17" name="文本框 10">
              <a:extLst>
                <a:ext uri="{FF2B5EF4-FFF2-40B4-BE49-F238E27FC236}">
                  <a16:creationId xmlns:a16="http://schemas.microsoft.com/office/drawing/2014/main" id="{659E4872-E263-CEF5-4C74-BD6D08AC7BC3}"/>
                </a:ext>
              </a:extLst>
            </p:cNvPr>
            <p:cNvSpPr txBox="1"/>
            <p:nvPr/>
          </p:nvSpPr>
          <p:spPr>
            <a:xfrm>
              <a:off x="3265414" y="734815"/>
              <a:ext cx="566118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altLang="zh-CN" sz="1400" spc="300" dirty="0">
                  <a:solidFill>
                    <a:schemeClr val="bg1"/>
                  </a:solidFill>
                  <a:latin typeface="Montserrat" pitchFamily="2" charset="0"/>
                  <a:cs typeface="+mn-ea"/>
                  <a:sym typeface="+mn-lt"/>
                </a:rPr>
                <a:t>Desenvolvimento Front-end</a:t>
              </a:r>
              <a:endParaRPr lang="zh-CN" altLang="en-US" sz="1400" spc="300" dirty="0">
                <a:solidFill>
                  <a:schemeClr val="bg1"/>
                </a:solidFill>
                <a:latin typeface="Montserrat" pitchFamily="2" charset="0"/>
                <a:cs typeface="+mn-ea"/>
                <a:sym typeface="+mn-lt"/>
              </a:endParaRPr>
            </a:p>
          </p:txBody>
        </p:sp>
        <p:sp>
          <p:nvSpPr>
            <p:cNvPr id="18" name="文本框 11">
              <a:extLst>
                <a:ext uri="{FF2B5EF4-FFF2-40B4-BE49-F238E27FC236}">
                  <a16:creationId xmlns:a16="http://schemas.microsoft.com/office/drawing/2014/main" id="{784BCB77-7940-88DB-10B3-DA3D8EB3B7B4}"/>
                </a:ext>
              </a:extLst>
            </p:cNvPr>
            <p:cNvSpPr txBox="1"/>
            <p:nvPr/>
          </p:nvSpPr>
          <p:spPr>
            <a:xfrm>
              <a:off x="4193921" y="273150"/>
              <a:ext cx="38041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altLang="zh-CN" sz="2400" b="1" spc="300" dirty="0">
                  <a:solidFill>
                    <a:schemeClr val="bg1"/>
                  </a:solidFill>
                  <a:latin typeface="Montserrat" pitchFamily="2" charset="0"/>
                  <a:cs typeface="+mn-ea"/>
                  <a:sym typeface="+mn-lt"/>
                </a:rPr>
                <a:t>DISCIPLINA</a:t>
              </a:r>
              <a:endParaRPr lang="zh-CN" altLang="en-US" sz="2400" b="1" spc="300" dirty="0">
                <a:solidFill>
                  <a:schemeClr val="bg1"/>
                </a:solidFill>
                <a:latin typeface="Montserrat" pitchFamily="2" charset="0"/>
                <a:cs typeface="+mn-ea"/>
                <a:sym typeface="+mn-lt"/>
              </a:endParaRP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0D2B6766-B272-7C5D-88AB-9A041350DEDB}"/>
              </a:ext>
            </a:extLst>
          </p:cNvPr>
          <p:cNvGrpSpPr/>
          <p:nvPr/>
        </p:nvGrpSpPr>
        <p:grpSpPr>
          <a:xfrm>
            <a:off x="2051610" y="2309067"/>
            <a:ext cx="8088780" cy="1481565"/>
            <a:chOff x="3069779" y="222812"/>
            <a:chExt cx="6219533" cy="592098"/>
          </a:xfrm>
        </p:grpSpPr>
        <p:sp>
          <p:nvSpPr>
            <p:cNvPr id="20" name="文本框 10">
              <a:extLst>
                <a:ext uri="{FF2B5EF4-FFF2-40B4-BE49-F238E27FC236}">
                  <a16:creationId xmlns:a16="http://schemas.microsoft.com/office/drawing/2014/main" id="{5A39BD64-9879-378B-D89E-1DEAE0D6098F}"/>
                </a:ext>
              </a:extLst>
            </p:cNvPr>
            <p:cNvSpPr txBox="1"/>
            <p:nvPr/>
          </p:nvSpPr>
          <p:spPr>
            <a:xfrm>
              <a:off x="3348951" y="655009"/>
              <a:ext cx="5661181" cy="1599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altLang="zh-CN" sz="2000" b="1" spc="300" dirty="0">
                  <a:solidFill>
                    <a:schemeClr val="bg1"/>
                  </a:solidFill>
                  <a:latin typeface="Montserrat" pitchFamily="2" charset="0"/>
                  <a:cs typeface="+mn-ea"/>
                  <a:sym typeface="+mn-lt"/>
                </a:rPr>
                <a:t>tailwind</a:t>
              </a:r>
              <a:endParaRPr lang="zh-CN" altLang="en-US" sz="1400" b="1" spc="300" dirty="0">
                <a:solidFill>
                  <a:schemeClr val="bg1"/>
                </a:solidFill>
                <a:latin typeface="Montserrat" pitchFamily="2" charset="0"/>
                <a:cs typeface="+mn-ea"/>
                <a:sym typeface="+mn-lt"/>
              </a:endParaRPr>
            </a:p>
          </p:txBody>
        </p:sp>
        <p:sp>
          <p:nvSpPr>
            <p:cNvPr id="21" name="文本框 11">
              <a:extLst>
                <a:ext uri="{FF2B5EF4-FFF2-40B4-BE49-F238E27FC236}">
                  <a16:creationId xmlns:a16="http://schemas.microsoft.com/office/drawing/2014/main" id="{6D9B732E-D086-2E38-6C95-1639FDBA040A}"/>
                </a:ext>
              </a:extLst>
            </p:cNvPr>
            <p:cNvSpPr txBox="1"/>
            <p:nvPr/>
          </p:nvSpPr>
          <p:spPr>
            <a:xfrm>
              <a:off x="3069779" y="222812"/>
              <a:ext cx="6219533" cy="5289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altLang="zh-CN" sz="8000" b="1" spc="300" dirty="0">
                  <a:solidFill>
                    <a:schemeClr val="bg1"/>
                  </a:solidFill>
                  <a:latin typeface="Montserrat" pitchFamily="2" charset="0"/>
                  <a:cs typeface="+mn-ea"/>
                  <a:sym typeface="+mn-lt"/>
                </a:rPr>
                <a:t>FRAMEWORK</a:t>
              </a:r>
              <a:endParaRPr lang="zh-CN" altLang="en-US" sz="2400" b="1" spc="300" dirty="0">
                <a:solidFill>
                  <a:schemeClr val="bg1"/>
                </a:solidFill>
                <a:latin typeface="Montserrat" pitchFamily="2" charset="0"/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177448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07B6D5"/>
            </a:gs>
            <a:gs pos="53000">
              <a:srgbClr val="109CDC"/>
            </a:gs>
            <a:gs pos="15000">
              <a:srgbClr val="2564EB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Agrupar 7">
            <a:extLst>
              <a:ext uri="{FF2B5EF4-FFF2-40B4-BE49-F238E27FC236}">
                <a16:creationId xmlns:a16="http://schemas.microsoft.com/office/drawing/2014/main" id="{E88A4328-AF64-1C0A-B4EA-B3EF319D78B9}"/>
              </a:ext>
            </a:extLst>
          </p:cNvPr>
          <p:cNvGrpSpPr/>
          <p:nvPr/>
        </p:nvGrpSpPr>
        <p:grpSpPr>
          <a:xfrm>
            <a:off x="2864735" y="673475"/>
            <a:ext cx="6462530" cy="1674981"/>
            <a:chOff x="3065375" y="357967"/>
            <a:chExt cx="6462530" cy="1674981"/>
          </a:xfrm>
        </p:grpSpPr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110F4D39-E8FD-89FB-8E0F-85F4A3843471}"/>
                </a:ext>
              </a:extLst>
            </p:cNvPr>
            <p:cNvSpPr txBox="1"/>
            <p:nvPr/>
          </p:nvSpPr>
          <p:spPr>
            <a:xfrm>
              <a:off x="3171885" y="1294284"/>
              <a:ext cx="6356020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spc="300" dirty="0">
                  <a:solidFill>
                    <a:schemeClr val="bg1"/>
                  </a:solidFill>
                  <a:latin typeface="Montserrat" pitchFamily="2" charset="0"/>
                  <a:cs typeface="+mn-ea"/>
                  <a:sym typeface="+mn-lt"/>
                </a:rPr>
                <a:t>Como </a:t>
              </a:r>
              <a:r>
                <a:rPr lang="en-US" altLang="zh-CN" sz="1400" spc="300" dirty="0" err="1">
                  <a:solidFill>
                    <a:schemeClr val="bg1"/>
                  </a:solidFill>
                  <a:latin typeface="Montserrat" pitchFamily="2" charset="0"/>
                  <a:cs typeface="+mn-ea"/>
                  <a:sym typeface="+mn-lt"/>
                </a:rPr>
                <a:t>esse</a:t>
              </a:r>
              <a:r>
                <a:rPr lang="en-US" altLang="zh-CN" sz="1400" spc="300" dirty="0">
                  <a:solidFill>
                    <a:schemeClr val="bg1"/>
                  </a:solidFill>
                  <a:latin typeface="Montserrat" pitchFamily="2" charset="0"/>
                  <a:cs typeface="+mn-ea"/>
                  <a:sym typeface="+mn-lt"/>
                </a:rPr>
                <a:t> framework </a:t>
              </a:r>
              <a:r>
                <a:rPr lang="en-US" altLang="zh-CN" sz="1400" spc="300" dirty="0" err="1">
                  <a:solidFill>
                    <a:schemeClr val="bg1"/>
                  </a:solidFill>
                  <a:latin typeface="Montserrat" pitchFamily="2" charset="0"/>
                  <a:cs typeface="+mn-ea"/>
                  <a:sym typeface="+mn-lt"/>
                </a:rPr>
                <a:t>está</a:t>
              </a:r>
              <a:r>
                <a:rPr lang="en-US" altLang="zh-CN" sz="1400" spc="300" dirty="0">
                  <a:solidFill>
                    <a:schemeClr val="bg1"/>
                  </a:solidFill>
                  <a:latin typeface="Montserrat" pitchFamily="2" charset="0"/>
                  <a:cs typeface="+mn-ea"/>
                  <a:sym typeface="+mn-lt"/>
                </a:rPr>
                <a:t> </a:t>
              </a:r>
              <a:r>
                <a:rPr lang="en-US" altLang="zh-CN" sz="1400" spc="300" dirty="0" err="1">
                  <a:solidFill>
                    <a:schemeClr val="bg1"/>
                  </a:solidFill>
                  <a:latin typeface="Montserrat" pitchFamily="2" charset="0"/>
                  <a:cs typeface="+mn-ea"/>
                  <a:sym typeface="+mn-lt"/>
                </a:rPr>
                <a:t>em</a:t>
              </a:r>
              <a:r>
                <a:rPr lang="en-US" altLang="zh-CN" sz="1400" spc="300" dirty="0">
                  <a:solidFill>
                    <a:schemeClr val="bg1"/>
                  </a:solidFill>
                  <a:latin typeface="Montserrat" pitchFamily="2" charset="0"/>
                  <a:cs typeface="+mn-ea"/>
                  <a:sym typeface="+mn-lt"/>
                </a:rPr>
                <a:t> </a:t>
              </a:r>
              <a:r>
                <a:rPr lang="en-US" altLang="zh-CN" sz="1400" spc="300" dirty="0" err="1">
                  <a:solidFill>
                    <a:schemeClr val="bg1"/>
                  </a:solidFill>
                  <a:latin typeface="Montserrat" pitchFamily="2" charset="0"/>
                  <a:cs typeface="+mn-ea"/>
                  <a:sym typeface="+mn-lt"/>
                </a:rPr>
                <a:t>ascensão</a:t>
              </a:r>
              <a:r>
                <a:rPr lang="en-US" altLang="zh-CN" sz="1400" spc="300" dirty="0">
                  <a:solidFill>
                    <a:schemeClr val="bg1"/>
                  </a:solidFill>
                  <a:latin typeface="Montserrat" pitchFamily="2" charset="0"/>
                  <a:cs typeface="+mn-ea"/>
                  <a:sym typeface="+mn-lt"/>
                </a:rPr>
                <a:t>, </a:t>
              </a:r>
              <a:r>
                <a:rPr lang="en-US" altLang="zh-CN" sz="1400" spc="300" dirty="0" err="1">
                  <a:solidFill>
                    <a:schemeClr val="bg1"/>
                  </a:solidFill>
                  <a:latin typeface="Montserrat" pitchFamily="2" charset="0"/>
                  <a:cs typeface="+mn-ea"/>
                  <a:sym typeface="+mn-lt"/>
                </a:rPr>
                <a:t>já</a:t>
              </a:r>
              <a:r>
                <a:rPr lang="en-US" altLang="zh-CN" sz="1400" spc="300" dirty="0">
                  <a:solidFill>
                    <a:schemeClr val="bg1"/>
                  </a:solidFill>
                  <a:latin typeface="Montserrat" pitchFamily="2" charset="0"/>
                  <a:cs typeface="+mn-ea"/>
                  <a:sym typeface="+mn-lt"/>
                </a:rPr>
                <a:t> </a:t>
              </a:r>
              <a:r>
                <a:rPr lang="en-US" altLang="zh-CN" sz="1400" spc="300" dirty="0" err="1">
                  <a:solidFill>
                    <a:schemeClr val="bg1"/>
                  </a:solidFill>
                  <a:latin typeface="Montserrat" pitchFamily="2" charset="0"/>
                  <a:cs typeface="+mn-ea"/>
                  <a:sym typeface="+mn-lt"/>
                </a:rPr>
                <a:t>existem</a:t>
              </a:r>
              <a:r>
                <a:rPr lang="en-US" altLang="zh-CN" sz="1400" spc="300" dirty="0">
                  <a:solidFill>
                    <a:schemeClr val="bg1"/>
                  </a:solidFill>
                  <a:latin typeface="Montserrat" pitchFamily="2" charset="0"/>
                  <a:cs typeface="+mn-ea"/>
                  <a:sym typeface="+mn-lt"/>
                </a:rPr>
                <a:t> </a:t>
              </a:r>
              <a:r>
                <a:rPr lang="en-US" altLang="zh-CN" sz="1400" spc="300" dirty="0" err="1">
                  <a:solidFill>
                    <a:schemeClr val="bg1"/>
                  </a:solidFill>
                  <a:latin typeface="Montserrat" pitchFamily="2" charset="0"/>
                  <a:cs typeface="+mn-ea"/>
                  <a:sym typeface="+mn-lt"/>
                </a:rPr>
                <a:t>marcas</a:t>
              </a:r>
              <a:r>
                <a:rPr lang="en-US" altLang="zh-CN" sz="1400" spc="300" dirty="0">
                  <a:solidFill>
                    <a:schemeClr val="bg1"/>
                  </a:solidFill>
                  <a:latin typeface="Montserrat" pitchFamily="2" charset="0"/>
                  <a:cs typeface="+mn-ea"/>
                  <a:sym typeface="+mn-lt"/>
                </a:rPr>
                <a:t> </a:t>
              </a:r>
              <a:r>
                <a:rPr lang="en-US" altLang="zh-CN" sz="1400" spc="300" dirty="0" err="1">
                  <a:solidFill>
                    <a:schemeClr val="bg1"/>
                  </a:solidFill>
                  <a:latin typeface="Montserrat" pitchFamily="2" charset="0"/>
                  <a:cs typeface="+mn-ea"/>
                  <a:sym typeface="+mn-lt"/>
                </a:rPr>
                <a:t>imponentes</a:t>
              </a:r>
              <a:r>
                <a:rPr lang="en-US" altLang="zh-CN" sz="1400" spc="300" dirty="0">
                  <a:solidFill>
                    <a:schemeClr val="bg1"/>
                  </a:solidFill>
                  <a:latin typeface="Montserrat" pitchFamily="2" charset="0"/>
                  <a:cs typeface="+mn-ea"/>
                  <a:sym typeface="+mn-lt"/>
                </a:rPr>
                <a:t> </a:t>
              </a:r>
              <a:r>
                <a:rPr lang="en-US" altLang="zh-CN" sz="1400" spc="300" dirty="0" err="1">
                  <a:solidFill>
                    <a:schemeClr val="bg1"/>
                  </a:solidFill>
                  <a:latin typeface="Montserrat" pitchFamily="2" charset="0"/>
                  <a:cs typeface="+mn-ea"/>
                  <a:sym typeface="+mn-lt"/>
                </a:rPr>
                <a:t>utilizando</a:t>
              </a:r>
              <a:r>
                <a:rPr lang="en-US" altLang="zh-CN" sz="1400" spc="300" dirty="0">
                  <a:solidFill>
                    <a:schemeClr val="bg1"/>
                  </a:solidFill>
                  <a:latin typeface="Montserrat" pitchFamily="2" charset="0"/>
                  <a:cs typeface="+mn-ea"/>
                  <a:sym typeface="+mn-lt"/>
                </a:rPr>
                <a:t> </a:t>
              </a:r>
              <a:r>
                <a:rPr lang="en-US" altLang="zh-CN" sz="1400" spc="300" dirty="0" err="1">
                  <a:solidFill>
                    <a:schemeClr val="bg1"/>
                  </a:solidFill>
                  <a:latin typeface="Montserrat" pitchFamily="2" charset="0"/>
                  <a:cs typeface="+mn-ea"/>
                  <a:sym typeface="+mn-lt"/>
                </a:rPr>
                <a:t>essa</a:t>
              </a:r>
              <a:r>
                <a:rPr lang="en-US" altLang="zh-CN" sz="1400" spc="300" dirty="0">
                  <a:solidFill>
                    <a:schemeClr val="bg1"/>
                  </a:solidFill>
                  <a:latin typeface="Montserrat" pitchFamily="2" charset="0"/>
                  <a:cs typeface="+mn-ea"/>
                  <a:sym typeface="+mn-lt"/>
                </a:rPr>
                <a:t> </a:t>
              </a:r>
              <a:r>
                <a:rPr lang="en-US" altLang="zh-CN" sz="1400" spc="300" dirty="0" err="1">
                  <a:solidFill>
                    <a:schemeClr val="bg1"/>
                  </a:solidFill>
                  <a:latin typeface="Montserrat" pitchFamily="2" charset="0"/>
                  <a:cs typeface="+mn-ea"/>
                  <a:sym typeface="+mn-lt"/>
                </a:rPr>
                <a:t>tecnologia</a:t>
              </a:r>
              <a:endParaRPr lang="zh-CN" altLang="en-US" sz="1400" spc="300" dirty="0">
                <a:solidFill>
                  <a:schemeClr val="bg1"/>
                </a:solidFill>
                <a:latin typeface="Montserrat" pitchFamily="2" charset="0"/>
                <a:cs typeface="+mn-ea"/>
                <a:sym typeface="+mn-lt"/>
              </a:endParaRP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8E447A4E-8B25-C789-AAB0-67BE7F168A9C}"/>
                </a:ext>
              </a:extLst>
            </p:cNvPr>
            <p:cNvSpPr txBox="1"/>
            <p:nvPr/>
          </p:nvSpPr>
          <p:spPr>
            <a:xfrm>
              <a:off x="3065375" y="357967"/>
              <a:ext cx="606124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altLang="zh-CN" sz="5400" b="1" spc="300" dirty="0">
                  <a:solidFill>
                    <a:schemeClr val="bg1"/>
                  </a:solidFill>
                  <a:latin typeface="Montserrat" pitchFamily="2" charset="0"/>
                  <a:cs typeface="+mn-ea"/>
                  <a:sym typeface="+mn-lt"/>
                </a:rPr>
                <a:t>EMPRESAS</a:t>
              </a:r>
              <a:endParaRPr lang="zh-CN" altLang="en-US" sz="5400" b="1" spc="300" dirty="0">
                <a:solidFill>
                  <a:schemeClr val="bg1"/>
                </a:solidFill>
                <a:latin typeface="Montserrat" pitchFamily="2" charset="0"/>
                <a:cs typeface="+mn-ea"/>
                <a:sym typeface="+mn-lt"/>
              </a:endParaRPr>
            </a:p>
          </p:txBody>
        </p:sp>
      </p:grpSp>
      <p:grpSp>
        <p:nvGrpSpPr>
          <p:cNvPr id="7" name="Agrupar 6">
            <a:extLst>
              <a:ext uri="{FF2B5EF4-FFF2-40B4-BE49-F238E27FC236}">
                <a16:creationId xmlns:a16="http://schemas.microsoft.com/office/drawing/2014/main" id="{53BEF80A-01C1-A26A-DF8A-C41B8C9FC478}"/>
              </a:ext>
            </a:extLst>
          </p:cNvPr>
          <p:cNvGrpSpPr/>
          <p:nvPr/>
        </p:nvGrpSpPr>
        <p:grpSpPr>
          <a:xfrm>
            <a:off x="1663022" y="3115126"/>
            <a:ext cx="8865956" cy="2206741"/>
            <a:chOff x="2604255" y="2302259"/>
            <a:chExt cx="8865956" cy="2206741"/>
          </a:xfrm>
        </p:grpSpPr>
        <p:pic>
          <p:nvPicPr>
            <p:cNvPr id="3" name="Picture 2" descr="Nba Logo PNG Vectors Free Download">
              <a:extLst>
                <a:ext uri="{FF2B5EF4-FFF2-40B4-BE49-F238E27FC236}">
                  <a16:creationId xmlns:a16="http://schemas.microsoft.com/office/drawing/2014/main" id="{C6D30667-07FB-5AC0-45AC-9C0FDFC0987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04255" y="2349000"/>
              <a:ext cx="907200" cy="21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6" name="Agrupar 5">
              <a:extLst>
                <a:ext uri="{FF2B5EF4-FFF2-40B4-BE49-F238E27FC236}">
                  <a16:creationId xmlns:a16="http://schemas.microsoft.com/office/drawing/2014/main" id="{8E331D35-6DE8-E2D0-153A-240A252D00D2}"/>
                </a:ext>
              </a:extLst>
            </p:cNvPr>
            <p:cNvGrpSpPr/>
            <p:nvPr/>
          </p:nvGrpSpPr>
          <p:grpSpPr>
            <a:xfrm>
              <a:off x="3944463" y="2302259"/>
              <a:ext cx="7525748" cy="2206741"/>
              <a:chOff x="3944463" y="2302259"/>
              <a:chExt cx="7525748" cy="2206741"/>
            </a:xfrm>
          </p:grpSpPr>
          <p:pic>
            <p:nvPicPr>
              <p:cNvPr id="6148" name="Picture 4" descr="Diablo III Logo PNG Pic | PNG Mart">
                <a:extLst>
                  <a:ext uri="{FF2B5EF4-FFF2-40B4-BE49-F238E27FC236}">
                    <a16:creationId xmlns:a16="http://schemas.microsoft.com/office/drawing/2014/main" id="{B72B9FBD-80D3-585A-782E-B2E35F92113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783337" y="2349000"/>
                <a:ext cx="2160000" cy="216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" name="Picture 2" descr="Pizza Hut | Pizza hut, Hut, ? logo">
                <a:extLst>
                  <a:ext uri="{FF2B5EF4-FFF2-40B4-BE49-F238E27FC236}">
                    <a16:creationId xmlns:a16="http://schemas.microsoft.com/office/drawing/2014/main" id="{741A71FA-7110-39B1-7210-E1E60051779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44463" y="2302259"/>
                <a:ext cx="2472000" cy="216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" name="Picture 12" descr="Twitch, logo Icon in Social micon">
                <a:extLst>
                  <a:ext uri="{FF2B5EF4-FFF2-40B4-BE49-F238E27FC236}">
                    <a16:creationId xmlns:a16="http://schemas.microsoft.com/office/drawing/2014/main" id="{F292EA83-4172-E391-8397-6C2F2B74C4D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310211" y="2349000"/>
                <a:ext cx="2160000" cy="216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40473951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07B6D5"/>
            </a:gs>
            <a:gs pos="53000">
              <a:srgbClr val="109CDC"/>
            </a:gs>
            <a:gs pos="15000">
              <a:srgbClr val="2564EB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ráfico 21">
            <a:extLst>
              <a:ext uri="{FF2B5EF4-FFF2-40B4-BE49-F238E27FC236}">
                <a16:creationId xmlns:a16="http://schemas.microsoft.com/office/drawing/2014/main" id="{5D41C0DD-3051-84EF-8E08-59297C442C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79924" y="2104815"/>
            <a:ext cx="7376396" cy="4774367"/>
          </a:xfrm>
          <a:prstGeom prst="rect">
            <a:avLst/>
          </a:prstGeom>
        </p:spPr>
      </p:pic>
      <p:grpSp>
        <p:nvGrpSpPr>
          <p:cNvPr id="4" name="组合 9">
            <a:extLst>
              <a:ext uri="{FF2B5EF4-FFF2-40B4-BE49-F238E27FC236}">
                <a16:creationId xmlns:a16="http://schemas.microsoft.com/office/drawing/2014/main" id="{62C93579-2FA8-9D6B-06D4-9B780859CDB4}"/>
              </a:ext>
            </a:extLst>
          </p:cNvPr>
          <p:cNvGrpSpPr/>
          <p:nvPr/>
        </p:nvGrpSpPr>
        <p:grpSpPr>
          <a:xfrm>
            <a:off x="3435680" y="845881"/>
            <a:ext cx="5320640" cy="984885"/>
            <a:chOff x="1143338" y="4035936"/>
            <a:chExt cx="2557828" cy="984885"/>
          </a:xfrm>
        </p:grpSpPr>
        <p:sp>
          <p:nvSpPr>
            <p:cNvPr id="7" name="文本框 10">
              <a:extLst>
                <a:ext uri="{FF2B5EF4-FFF2-40B4-BE49-F238E27FC236}">
                  <a16:creationId xmlns:a16="http://schemas.microsoft.com/office/drawing/2014/main" id="{01FF495F-9D73-7FCA-8F18-8088E5B87765}"/>
                </a:ext>
              </a:extLst>
            </p:cNvPr>
            <p:cNvSpPr txBox="1"/>
            <p:nvPr/>
          </p:nvSpPr>
          <p:spPr>
            <a:xfrm>
              <a:off x="1143338" y="4497601"/>
              <a:ext cx="255782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spc="300" dirty="0">
                  <a:solidFill>
                    <a:schemeClr val="bg1"/>
                  </a:solidFill>
                  <a:latin typeface="Montserrat" pitchFamily="2" charset="0"/>
                  <a:cs typeface="+mn-ea"/>
                  <a:sym typeface="+mn-lt"/>
                </a:rPr>
                <a:t>Sem templates </a:t>
              </a:r>
              <a:r>
                <a:rPr lang="en-US" altLang="zh-CN" sz="1400" spc="300" dirty="0" err="1">
                  <a:solidFill>
                    <a:schemeClr val="bg1"/>
                  </a:solidFill>
                  <a:latin typeface="Montserrat" pitchFamily="2" charset="0"/>
                  <a:cs typeface="+mn-ea"/>
                  <a:sym typeface="+mn-lt"/>
                </a:rPr>
                <a:t>ou</a:t>
              </a:r>
              <a:r>
                <a:rPr lang="en-US" altLang="zh-CN" sz="1400" spc="300" dirty="0">
                  <a:solidFill>
                    <a:schemeClr val="bg1"/>
                  </a:solidFill>
                  <a:latin typeface="Montserrat" pitchFamily="2" charset="0"/>
                  <a:cs typeface="+mn-ea"/>
                  <a:sym typeface="+mn-lt"/>
                </a:rPr>
                <a:t> </a:t>
              </a:r>
              <a:r>
                <a:rPr lang="en-US" altLang="zh-CN" sz="1400" spc="300" dirty="0" err="1">
                  <a:solidFill>
                    <a:schemeClr val="bg1"/>
                  </a:solidFill>
                  <a:latin typeface="Montserrat" pitchFamily="2" charset="0"/>
                  <a:cs typeface="+mn-ea"/>
                  <a:sym typeface="+mn-lt"/>
                </a:rPr>
                <a:t>componentes</a:t>
              </a:r>
              <a:r>
                <a:rPr lang="en-US" altLang="zh-CN" sz="1400" spc="300" dirty="0">
                  <a:solidFill>
                    <a:schemeClr val="bg1"/>
                  </a:solidFill>
                  <a:latin typeface="Montserrat" pitchFamily="2" charset="0"/>
                  <a:cs typeface="+mn-ea"/>
                  <a:sym typeface="+mn-lt"/>
                </a:rPr>
                <a:t> </a:t>
              </a:r>
              <a:r>
                <a:rPr lang="en-US" altLang="zh-CN" sz="1400" spc="300" dirty="0" err="1">
                  <a:solidFill>
                    <a:schemeClr val="bg1"/>
                  </a:solidFill>
                  <a:latin typeface="Montserrat" pitchFamily="2" charset="0"/>
                  <a:cs typeface="+mn-ea"/>
                  <a:sym typeface="+mn-lt"/>
                </a:rPr>
                <a:t>prontos</a:t>
              </a:r>
              <a:r>
                <a:rPr lang="en-US" altLang="zh-CN" sz="1400" spc="300" dirty="0">
                  <a:solidFill>
                    <a:schemeClr val="bg1"/>
                  </a:solidFill>
                  <a:latin typeface="Montserrat" pitchFamily="2" charset="0"/>
                  <a:cs typeface="+mn-ea"/>
                  <a:sym typeface="+mn-lt"/>
                </a:rPr>
                <a:t>, </a:t>
              </a:r>
              <a:r>
                <a:rPr lang="en-US" altLang="zh-CN" sz="1400" spc="300" dirty="0" err="1">
                  <a:solidFill>
                    <a:schemeClr val="bg1"/>
                  </a:solidFill>
                  <a:latin typeface="Montserrat" pitchFamily="2" charset="0"/>
                  <a:cs typeface="+mn-ea"/>
                  <a:sym typeface="+mn-lt"/>
                </a:rPr>
                <a:t>tudo</a:t>
              </a:r>
              <a:r>
                <a:rPr lang="en-US" altLang="zh-CN" sz="1400" spc="300" dirty="0">
                  <a:solidFill>
                    <a:schemeClr val="bg1"/>
                  </a:solidFill>
                  <a:latin typeface="Montserrat" pitchFamily="2" charset="0"/>
                  <a:cs typeface="+mn-ea"/>
                  <a:sym typeface="+mn-lt"/>
                </a:rPr>
                <a:t> </a:t>
              </a:r>
              <a:r>
                <a:rPr lang="en-US" altLang="zh-CN" sz="1400" spc="300" dirty="0" err="1">
                  <a:solidFill>
                    <a:schemeClr val="bg1"/>
                  </a:solidFill>
                  <a:latin typeface="Montserrat" pitchFamily="2" charset="0"/>
                  <a:cs typeface="+mn-ea"/>
                  <a:sym typeface="+mn-lt"/>
                </a:rPr>
                <a:t>inteiramente</a:t>
              </a:r>
              <a:r>
                <a:rPr lang="en-US" altLang="zh-CN" sz="1400" spc="300" dirty="0">
                  <a:solidFill>
                    <a:schemeClr val="bg1"/>
                  </a:solidFill>
                  <a:latin typeface="Montserrat" pitchFamily="2" charset="0"/>
                  <a:cs typeface="+mn-ea"/>
                  <a:sym typeface="+mn-lt"/>
                </a:rPr>
                <a:t> </a:t>
              </a:r>
              <a:r>
                <a:rPr lang="en-US" altLang="zh-CN" sz="1400" spc="300" dirty="0" err="1">
                  <a:solidFill>
                    <a:schemeClr val="bg1"/>
                  </a:solidFill>
                  <a:latin typeface="Montserrat" pitchFamily="2" charset="0"/>
                  <a:cs typeface="+mn-ea"/>
                  <a:sym typeface="+mn-lt"/>
                </a:rPr>
                <a:t>personalizável</a:t>
              </a:r>
              <a:endParaRPr lang="zh-CN" altLang="en-US" sz="1400" spc="300" dirty="0">
                <a:solidFill>
                  <a:schemeClr val="bg1"/>
                </a:solidFill>
                <a:latin typeface="Montserrat" pitchFamily="2" charset="0"/>
                <a:cs typeface="+mn-ea"/>
                <a:sym typeface="+mn-lt"/>
              </a:endParaRPr>
            </a:p>
          </p:txBody>
        </p:sp>
        <p:sp>
          <p:nvSpPr>
            <p:cNvPr id="8" name="文本框 11">
              <a:extLst>
                <a:ext uri="{FF2B5EF4-FFF2-40B4-BE49-F238E27FC236}">
                  <a16:creationId xmlns:a16="http://schemas.microsoft.com/office/drawing/2014/main" id="{00C0C387-3495-4C96-7BE3-A5C6A5C977C1}"/>
                </a:ext>
              </a:extLst>
            </p:cNvPr>
            <p:cNvSpPr txBox="1"/>
            <p:nvPr/>
          </p:nvSpPr>
          <p:spPr>
            <a:xfrm>
              <a:off x="1477167" y="4035936"/>
              <a:ext cx="18288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altLang="zh-CN" sz="2400" b="1" spc="300" dirty="0">
                  <a:solidFill>
                    <a:schemeClr val="bg1"/>
                  </a:solidFill>
                  <a:latin typeface="Montserrat" pitchFamily="2" charset="0"/>
                  <a:cs typeface="+mn-ea"/>
                  <a:sym typeface="+mn-lt"/>
                </a:rPr>
                <a:t>PERSONALIZAÇÃO</a:t>
              </a:r>
              <a:endParaRPr lang="zh-CN" altLang="en-US" sz="2400" b="1" spc="300" dirty="0">
                <a:solidFill>
                  <a:schemeClr val="bg1"/>
                </a:solidFill>
                <a:latin typeface="Montserrat" pitchFamily="2" charset="0"/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168265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07B6D5"/>
            </a:gs>
            <a:gs pos="53000">
              <a:srgbClr val="109CDC"/>
            </a:gs>
            <a:gs pos="15000">
              <a:srgbClr val="2564EB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9">
            <a:extLst>
              <a:ext uri="{FF2B5EF4-FFF2-40B4-BE49-F238E27FC236}">
                <a16:creationId xmlns:a16="http://schemas.microsoft.com/office/drawing/2014/main" id="{62C93579-2FA8-9D6B-06D4-9B780859CDB4}"/>
              </a:ext>
            </a:extLst>
          </p:cNvPr>
          <p:cNvGrpSpPr/>
          <p:nvPr/>
        </p:nvGrpSpPr>
        <p:grpSpPr>
          <a:xfrm>
            <a:off x="3071501" y="878815"/>
            <a:ext cx="6048996" cy="1415772"/>
            <a:chOff x="1143338" y="4035936"/>
            <a:chExt cx="2496458" cy="1415772"/>
          </a:xfrm>
        </p:grpSpPr>
        <p:sp>
          <p:nvSpPr>
            <p:cNvPr id="7" name="文本框 10">
              <a:extLst>
                <a:ext uri="{FF2B5EF4-FFF2-40B4-BE49-F238E27FC236}">
                  <a16:creationId xmlns:a16="http://schemas.microsoft.com/office/drawing/2014/main" id="{01FF495F-9D73-7FCA-8F18-8088E5B87765}"/>
                </a:ext>
              </a:extLst>
            </p:cNvPr>
            <p:cNvSpPr txBox="1"/>
            <p:nvPr/>
          </p:nvSpPr>
          <p:spPr>
            <a:xfrm>
              <a:off x="1143338" y="4497601"/>
              <a:ext cx="2496458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spc="300" dirty="0">
                  <a:solidFill>
                    <a:schemeClr val="bg1"/>
                  </a:solidFill>
                  <a:latin typeface="Montserrat" pitchFamily="2" charset="0"/>
                  <a:cs typeface="+mn-ea"/>
                </a:rPr>
                <a:t>Sites com mais responsividade, possuem mais acessos, isso em função de 50% da população possuir dispositivos mobiles.</a:t>
              </a:r>
            </a:p>
          </p:txBody>
        </p:sp>
        <p:sp>
          <p:nvSpPr>
            <p:cNvPr id="8" name="文本框 11">
              <a:extLst>
                <a:ext uri="{FF2B5EF4-FFF2-40B4-BE49-F238E27FC236}">
                  <a16:creationId xmlns:a16="http://schemas.microsoft.com/office/drawing/2014/main" id="{00C0C387-3495-4C96-7BE3-A5C6A5C977C1}"/>
                </a:ext>
              </a:extLst>
            </p:cNvPr>
            <p:cNvSpPr txBox="1"/>
            <p:nvPr/>
          </p:nvSpPr>
          <p:spPr>
            <a:xfrm>
              <a:off x="1477167" y="4035936"/>
              <a:ext cx="1828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altLang="zh-CN" sz="2400" b="1" spc="300" dirty="0">
                  <a:solidFill>
                    <a:schemeClr val="bg1"/>
                  </a:solidFill>
                  <a:latin typeface="Montserrat" pitchFamily="2" charset="0"/>
                  <a:cs typeface="+mn-ea"/>
                  <a:sym typeface="+mn-lt"/>
                </a:rPr>
                <a:t>RESPONSIVIDADE</a:t>
              </a:r>
              <a:endParaRPr lang="zh-CN" altLang="en-US" sz="2400" b="1" spc="300" dirty="0">
                <a:solidFill>
                  <a:schemeClr val="bg1"/>
                </a:solidFill>
                <a:latin typeface="Montserrat" pitchFamily="2" charset="0"/>
                <a:cs typeface="+mn-ea"/>
                <a:sym typeface="+mn-lt"/>
              </a:endParaRPr>
            </a:p>
          </p:txBody>
        </p:sp>
      </p:grpSp>
      <p:pic>
        <p:nvPicPr>
          <p:cNvPr id="5" name="Gráfico 4">
            <a:extLst>
              <a:ext uri="{FF2B5EF4-FFF2-40B4-BE49-F238E27FC236}">
                <a16:creationId xmlns:a16="http://schemas.microsoft.com/office/drawing/2014/main" id="{A9BFE24A-4F8C-D6AB-A7AA-1E678D1010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43494" y="2206718"/>
            <a:ext cx="6905011" cy="4112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7115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07B6D5"/>
            </a:gs>
            <a:gs pos="53000">
              <a:srgbClr val="109CDC"/>
            </a:gs>
            <a:gs pos="15000">
              <a:srgbClr val="2564EB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9">
            <a:extLst>
              <a:ext uri="{FF2B5EF4-FFF2-40B4-BE49-F238E27FC236}">
                <a16:creationId xmlns:a16="http://schemas.microsoft.com/office/drawing/2014/main" id="{62C93579-2FA8-9D6B-06D4-9B780859CDB4}"/>
              </a:ext>
            </a:extLst>
          </p:cNvPr>
          <p:cNvGrpSpPr/>
          <p:nvPr/>
        </p:nvGrpSpPr>
        <p:grpSpPr>
          <a:xfrm>
            <a:off x="3071500" y="1156720"/>
            <a:ext cx="6048996" cy="984885"/>
            <a:chOff x="1143338" y="4035936"/>
            <a:chExt cx="2496458" cy="984885"/>
          </a:xfrm>
        </p:grpSpPr>
        <p:sp>
          <p:nvSpPr>
            <p:cNvPr id="7" name="文本框 10">
              <a:extLst>
                <a:ext uri="{FF2B5EF4-FFF2-40B4-BE49-F238E27FC236}">
                  <a16:creationId xmlns:a16="http://schemas.microsoft.com/office/drawing/2014/main" id="{01FF495F-9D73-7FCA-8F18-8088E5B87765}"/>
                </a:ext>
              </a:extLst>
            </p:cNvPr>
            <p:cNvSpPr txBox="1"/>
            <p:nvPr/>
          </p:nvSpPr>
          <p:spPr>
            <a:xfrm>
              <a:off x="1143338" y="4497601"/>
              <a:ext cx="249645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spc="300" dirty="0">
                  <a:solidFill>
                    <a:schemeClr val="bg1"/>
                  </a:solidFill>
                  <a:latin typeface="Montserrat" pitchFamily="2" charset="0"/>
                  <a:cs typeface="+mn-ea"/>
                </a:rPr>
                <a:t>Para definição dos breakpoints (pontos de quebra) utilizamos as classes (SM, MD, LG)</a:t>
              </a:r>
            </a:p>
          </p:txBody>
        </p:sp>
        <p:sp>
          <p:nvSpPr>
            <p:cNvPr id="8" name="文本框 11">
              <a:extLst>
                <a:ext uri="{FF2B5EF4-FFF2-40B4-BE49-F238E27FC236}">
                  <a16:creationId xmlns:a16="http://schemas.microsoft.com/office/drawing/2014/main" id="{00C0C387-3495-4C96-7BE3-A5C6A5C977C1}"/>
                </a:ext>
              </a:extLst>
            </p:cNvPr>
            <p:cNvSpPr txBox="1"/>
            <p:nvPr/>
          </p:nvSpPr>
          <p:spPr>
            <a:xfrm>
              <a:off x="1477167" y="4035936"/>
              <a:ext cx="1828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altLang="zh-CN" sz="2400" b="1" spc="300" dirty="0">
                  <a:solidFill>
                    <a:schemeClr val="bg1"/>
                  </a:solidFill>
                  <a:latin typeface="Montserrat" pitchFamily="2" charset="0"/>
                  <a:cs typeface="+mn-ea"/>
                  <a:sym typeface="+mn-lt"/>
                </a:rPr>
                <a:t>RESPONSIVIDADE</a:t>
              </a:r>
              <a:endParaRPr lang="zh-CN" altLang="en-US" sz="2400" b="1" spc="300" dirty="0">
                <a:solidFill>
                  <a:schemeClr val="bg1"/>
                </a:solidFill>
                <a:latin typeface="Montserrat" pitchFamily="2" charset="0"/>
                <a:cs typeface="+mn-ea"/>
                <a:sym typeface="+mn-lt"/>
              </a:endParaRPr>
            </a:p>
          </p:txBody>
        </p:sp>
      </p:grpSp>
      <p:pic>
        <p:nvPicPr>
          <p:cNvPr id="3" name="Gráfico 2">
            <a:extLst>
              <a:ext uri="{FF2B5EF4-FFF2-40B4-BE49-F238E27FC236}">
                <a16:creationId xmlns:a16="http://schemas.microsoft.com/office/drawing/2014/main" id="{A0AABF8E-C4D8-4C0E-838C-004409F5FB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42025" y="2789444"/>
            <a:ext cx="5307947" cy="3052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9135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07B6D5"/>
            </a:gs>
            <a:gs pos="53000">
              <a:srgbClr val="109CDC"/>
            </a:gs>
            <a:gs pos="15000">
              <a:srgbClr val="2564EB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9">
            <a:extLst>
              <a:ext uri="{FF2B5EF4-FFF2-40B4-BE49-F238E27FC236}">
                <a16:creationId xmlns:a16="http://schemas.microsoft.com/office/drawing/2014/main" id="{25D47510-9EEE-DD3D-7419-6A75CB08E2D0}"/>
              </a:ext>
            </a:extLst>
          </p:cNvPr>
          <p:cNvGrpSpPr/>
          <p:nvPr/>
        </p:nvGrpSpPr>
        <p:grpSpPr>
          <a:xfrm>
            <a:off x="2917169" y="545677"/>
            <a:ext cx="6357660" cy="1200329"/>
            <a:chOff x="1143338" y="4035936"/>
            <a:chExt cx="2496459" cy="1200329"/>
          </a:xfrm>
        </p:grpSpPr>
        <p:sp>
          <p:nvSpPr>
            <p:cNvPr id="10" name="文本框 10">
              <a:extLst>
                <a:ext uri="{FF2B5EF4-FFF2-40B4-BE49-F238E27FC236}">
                  <a16:creationId xmlns:a16="http://schemas.microsoft.com/office/drawing/2014/main" id="{E81D1753-09F0-346C-8C8C-EAD36C976BFA}"/>
                </a:ext>
              </a:extLst>
            </p:cNvPr>
            <p:cNvSpPr txBox="1"/>
            <p:nvPr/>
          </p:nvSpPr>
          <p:spPr>
            <a:xfrm>
              <a:off x="1143338" y="4497601"/>
              <a:ext cx="249645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spc="300" dirty="0">
                  <a:solidFill>
                    <a:schemeClr val="bg1"/>
                  </a:solidFill>
                  <a:latin typeface="Montserrat" pitchFamily="2" charset="0"/>
                  <a:cs typeface="+mn-ea"/>
                </a:rPr>
                <a:t>Quando o tailwind é utilizado através de NPM ele fornece uma forma de excluir todas a classes não utilizadas</a:t>
              </a:r>
            </a:p>
          </p:txBody>
        </p:sp>
        <p:sp>
          <p:nvSpPr>
            <p:cNvPr id="14" name="文本框 11">
              <a:extLst>
                <a:ext uri="{FF2B5EF4-FFF2-40B4-BE49-F238E27FC236}">
                  <a16:creationId xmlns:a16="http://schemas.microsoft.com/office/drawing/2014/main" id="{1A8E3738-3FD8-F89C-D3CA-CFB216484AE6}"/>
                </a:ext>
              </a:extLst>
            </p:cNvPr>
            <p:cNvSpPr txBox="1"/>
            <p:nvPr/>
          </p:nvSpPr>
          <p:spPr>
            <a:xfrm>
              <a:off x="1143338" y="4035936"/>
              <a:ext cx="249645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altLang="zh-CN" sz="2400" b="1" spc="300" dirty="0">
                  <a:solidFill>
                    <a:schemeClr val="bg1"/>
                  </a:solidFill>
                  <a:latin typeface="Montserrat" pitchFamily="2" charset="0"/>
                  <a:cs typeface="+mn-ea"/>
                  <a:sym typeface="+mn-lt"/>
                </a:rPr>
                <a:t>MANUTENÇÃO</a:t>
              </a:r>
              <a:endParaRPr lang="zh-CN" altLang="en-US" sz="2400" b="1" spc="300" dirty="0">
                <a:solidFill>
                  <a:schemeClr val="bg1"/>
                </a:solidFill>
                <a:latin typeface="Montserrat" pitchFamily="2" charset="0"/>
                <a:cs typeface="+mn-ea"/>
                <a:sym typeface="+mn-lt"/>
              </a:endParaRPr>
            </a:p>
          </p:txBody>
        </p:sp>
      </p:grpSp>
      <p:pic>
        <p:nvPicPr>
          <p:cNvPr id="15" name="Gráfico 14">
            <a:extLst>
              <a:ext uri="{FF2B5EF4-FFF2-40B4-BE49-F238E27FC236}">
                <a16:creationId xmlns:a16="http://schemas.microsoft.com/office/drawing/2014/main" id="{318B23D7-88B7-5ADB-4F59-6CC7C7AE31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14497" y="1952625"/>
            <a:ext cx="8763000" cy="490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6134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07B6D5"/>
            </a:gs>
            <a:gs pos="53000">
              <a:srgbClr val="109CDC"/>
            </a:gs>
            <a:gs pos="15000">
              <a:srgbClr val="2564EB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9">
            <a:extLst>
              <a:ext uri="{FF2B5EF4-FFF2-40B4-BE49-F238E27FC236}">
                <a16:creationId xmlns:a16="http://schemas.microsoft.com/office/drawing/2014/main" id="{E5B65D40-E9EE-A30E-D598-7834BE7038D4}"/>
              </a:ext>
            </a:extLst>
          </p:cNvPr>
          <p:cNvGrpSpPr/>
          <p:nvPr/>
        </p:nvGrpSpPr>
        <p:grpSpPr>
          <a:xfrm>
            <a:off x="3078882" y="809448"/>
            <a:ext cx="6034236" cy="1200329"/>
            <a:chOff x="1143338" y="4035936"/>
            <a:chExt cx="2496458" cy="1200329"/>
          </a:xfrm>
        </p:grpSpPr>
        <p:sp>
          <p:nvSpPr>
            <p:cNvPr id="14" name="文本框 10">
              <a:extLst>
                <a:ext uri="{FF2B5EF4-FFF2-40B4-BE49-F238E27FC236}">
                  <a16:creationId xmlns:a16="http://schemas.microsoft.com/office/drawing/2014/main" id="{0FDF2E97-F9CF-CFE9-A4E7-801C5487FA14}"/>
                </a:ext>
              </a:extLst>
            </p:cNvPr>
            <p:cNvSpPr txBox="1"/>
            <p:nvPr/>
          </p:nvSpPr>
          <p:spPr>
            <a:xfrm>
              <a:off x="1143338" y="4497601"/>
              <a:ext cx="249645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spc="300" dirty="0">
                  <a:solidFill>
                    <a:schemeClr val="bg1"/>
                  </a:solidFill>
                  <a:latin typeface="Montserrat" pitchFamily="2" charset="0"/>
                  <a:cs typeface="+mn-ea"/>
                </a:rPr>
                <a:t>O framework </a:t>
              </a:r>
              <a:r>
                <a:rPr lang="pt-BR" sz="1400" spc="300" dirty="0" err="1">
                  <a:solidFill>
                    <a:schemeClr val="bg1"/>
                  </a:solidFill>
                  <a:latin typeface="Montserrat" pitchFamily="2" charset="0"/>
                  <a:cs typeface="+mn-ea"/>
                </a:rPr>
                <a:t>tailwindcss</a:t>
              </a:r>
              <a:r>
                <a:rPr lang="pt-BR" sz="1400" spc="300" dirty="0">
                  <a:solidFill>
                    <a:schemeClr val="bg1"/>
                  </a:solidFill>
                  <a:latin typeface="Montserrat" pitchFamily="2" charset="0"/>
                  <a:cs typeface="+mn-ea"/>
                </a:rPr>
                <a:t> possuí uma tabela específica para cores, onde você deve pesquisar pelo hexadecimal na documentação para localizar a cor.</a:t>
              </a:r>
            </a:p>
          </p:txBody>
        </p:sp>
        <p:sp>
          <p:nvSpPr>
            <p:cNvPr id="15" name="文本框 11">
              <a:extLst>
                <a:ext uri="{FF2B5EF4-FFF2-40B4-BE49-F238E27FC236}">
                  <a16:creationId xmlns:a16="http://schemas.microsoft.com/office/drawing/2014/main" id="{8BB340C2-8799-F452-E130-037AA484B8F6}"/>
                </a:ext>
              </a:extLst>
            </p:cNvPr>
            <p:cNvSpPr txBox="1"/>
            <p:nvPr/>
          </p:nvSpPr>
          <p:spPr>
            <a:xfrm>
              <a:off x="1477167" y="4035936"/>
              <a:ext cx="1828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altLang="zh-CN" sz="2400" b="1" spc="300" dirty="0">
                  <a:solidFill>
                    <a:schemeClr val="bg1"/>
                  </a:solidFill>
                  <a:latin typeface="Montserrat" pitchFamily="2" charset="0"/>
                  <a:cs typeface="+mn-ea"/>
                  <a:sym typeface="+mn-lt"/>
                </a:rPr>
                <a:t>CORES</a:t>
              </a:r>
              <a:endParaRPr lang="zh-CN" altLang="en-US" sz="2400" b="1" spc="300" dirty="0">
                <a:solidFill>
                  <a:schemeClr val="bg1"/>
                </a:solidFill>
                <a:latin typeface="Montserrat" pitchFamily="2" charset="0"/>
                <a:cs typeface="+mn-ea"/>
                <a:sym typeface="+mn-lt"/>
              </a:endParaRPr>
            </a:p>
          </p:txBody>
        </p:sp>
      </p:grp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0AABA274-0420-4F5A-B0BC-71364D88504A}"/>
              </a:ext>
            </a:extLst>
          </p:cNvPr>
          <p:cNvGrpSpPr/>
          <p:nvPr/>
        </p:nvGrpSpPr>
        <p:grpSpPr>
          <a:xfrm>
            <a:off x="1512034" y="3558639"/>
            <a:ext cx="9167933" cy="888381"/>
            <a:chOff x="860614" y="3558639"/>
            <a:chExt cx="9167933" cy="888381"/>
          </a:xfrm>
        </p:grpSpPr>
        <p:pic>
          <p:nvPicPr>
            <p:cNvPr id="12" name="Imagem 11">
              <a:extLst>
                <a:ext uri="{FF2B5EF4-FFF2-40B4-BE49-F238E27FC236}">
                  <a16:creationId xmlns:a16="http://schemas.microsoft.com/office/drawing/2014/main" id="{CA1F49FB-B8B9-4AF7-907C-C110DFF253B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81518" y="3558640"/>
              <a:ext cx="1280313" cy="888380"/>
            </a:xfrm>
            <a:prstGeom prst="rect">
              <a:avLst/>
            </a:prstGeom>
          </p:spPr>
        </p:pic>
        <p:pic>
          <p:nvPicPr>
            <p:cNvPr id="17" name="Imagem 16">
              <a:extLst>
                <a:ext uri="{FF2B5EF4-FFF2-40B4-BE49-F238E27FC236}">
                  <a16:creationId xmlns:a16="http://schemas.microsoft.com/office/drawing/2014/main" id="{09A7FBCE-0CB1-48BA-AD00-74A66DC190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619397" y="3558639"/>
              <a:ext cx="1409150" cy="888379"/>
            </a:xfrm>
            <a:prstGeom prst="rect">
              <a:avLst/>
            </a:prstGeom>
          </p:spPr>
        </p:pic>
        <p:pic>
          <p:nvPicPr>
            <p:cNvPr id="18" name="Imagem 17">
              <a:extLst>
                <a:ext uri="{FF2B5EF4-FFF2-40B4-BE49-F238E27FC236}">
                  <a16:creationId xmlns:a16="http://schemas.microsoft.com/office/drawing/2014/main" id="{2B39DE5E-39E1-4235-BD9E-84964FA4714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60614" y="3558640"/>
              <a:ext cx="1287580" cy="888379"/>
            </a:xfrm>
            <a:prstGeom prst="rect">
              <a:avLst/>
            </a:prstGeom>
          </p:spPr>
        </p:pic>
        <p:pic>
          <p:nvPicPr>
            <p:cNvPr id="19" name="Imagem 18">
              <a:extLst>
                <a:ext uri="{FF2B5EF4-FFF2-40B4-BE49-F238E27FC236}">
                  <a16:creationId xmlns:a16="http://schemas.microsoft.com/office/drawing/2014/main" id="{203FA563-E943-42C5-9A97-6CEF3D2A24D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05760" y="3558640"/>
              <a:ext cx="1280313" cy="888379"/>
            </a:xfrm>
            <a:prstGeom prst="rect">
              <a:avLst/>
            </a:prstGeom>
          </p:spPr>
        </p:pic>
        <p:pic>
          <p:nvPicPr>
            <p:cNvPr id="20" name="Imagem 19">
              <a:extLst>
                <a:ext uri="{FF2B5EF4-FFF2-40B4-BE49-F238E27FC236}">
                  <a16:creationId xmlns:a16="http://schemas.microsoft.com/office/drawing/2014/main" id="{8DE19BCD-0A6D-4B15-A081-7BBB1D88966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743639" y="3558640"/>
              <a:ext cx="1280313" cy="888380"/>
            </a:xfrm>
            <a:prstGeom prst="rect">
              <a:avLst/>
            </a:prstGeom>
          </p:spPr>
        </p:pic>
      </p:grp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10F931F0-6454-48EE-8C56-4776EA81A2E9}"/>
              </a:ext>
            </a:extLst>
          </p:cNvPr>
          <p:cNvSpPr txBox="1"/>
          <p:nvPr/>
        </p:nvSpPr>
        <p:spPr>
          <a:xfrm>
            <a:off x="1554502" y="3673924"/>
            <a:ext cx="1233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  <a:latin typeface="Montserrat"/>
              </a:rPr>
              <a:t>GREEN 900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FEE6521E-BCEC-4AC7-83F2-2554351416D8}"/>
              </a:ext>
            </a:extLst>
          </p:cNvPr>
          <p:cNvSpPr txBox="1"/>
          <p:nvPr/>
        </p:nvSpPr>
        <p:spPr>
          <a:xfrm>
            <a:off x="1714960" y="4002828"/>
            <a:ext cx="8258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>
                <a:solidFill>
                  <a:schemeClr val="bg1"/>
                </a:solidFill>
                <a:latin typeface="Montserrat" pitchFamily="2" charset="0"/>
                <a:cs typeface="+mn-ea"/>
              </a:rPr>
              <a:t>#14532d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63197974-2B5A-4370-BA6B-B54666561D36}"/>
              </a:ext>
            </a:extLst>
          </p:cNvPr>
          <p:cNvSpPr txBox="1"/>
          <p:nvPr/>
        </p:nvSpPr>
        <p:spPr>
          <a:xfrm>
            <a:off x="3556484" y="3673923"/>
            <a:ext cx="10817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  <a:latin typeface="Montserrat"/>
              </a:rPr>
              <a:t>ROSE 800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D548B034-C03F-4D05-94E1-5AE6CAC03CF3}"/>
              </a:ext>
            </a:extLst>
          </p:cNvPr>
          <p:cNvSpPr txBox="1"/>
          <p:nvPr/>
        </p:nvSpPr>
        <p:spPr>
          <a:xfrm>
            <a:off x="3716942" y="4002827"/>
            <a:ext cx="8226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>
                <a:solidFill>
                  <a:schemeClr val="bg1"/>
                </a:solidFill>
                <a:latin typeface="Montserrat" pitchFamily="2" charset="0"/>
                <a:cs typeface="+mn-ea"/>
              </a:rPr>
              <a:t>#831843</a:t>
            </a: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F8B38344-C1F1-44D9-9B13-5D1D260DB75D}"/>
              </a:ext>
            </a:extLst>
          </p:cNvPr>
          <p:cNvSpPr txBox="1"/>
          <p:nvPr/>
        </p:nvSpPr>
        <p:spPr>
          <a:xfrm>
            <a:off x="5480183" y="3656517"/>
            <a:ext cx="1066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  <a:latin typeface="Montserrat"/>
              </a:rPr>
              <a:t>BLUE 600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1068EDFC-B936-4C38-AB33-C2ADCAB311C2}"/>
              </a:ext>
            </a:extLst>
          </p:cNvPr>
          <p:cNvSpPr txBox="1"/>
          <p:nvPr/>
        </p:nvSpPr>
        <p:spPr>
          <a:xfrm>
            <a:off x="5640641" y="3985421"/>
            <a:ext cx="8242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>
                <a:solidFill>
                  <a:schemeClr val="bg1"/>
                </a:solidFill>
                <a:latin typeface="Montserrat" pitchFamily="2" charset="0"/>
                <a:cs typeface="+mn-ea"/>
              </a:rPr>
              <a:t>#2563eb</a:t>
            </a: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5A2E64D9-48CB-4BFC-83F8-4FB694840C95}"/>
              </a:ext>
            </a:extLst>
          </p:cNvPr>
          <p:cNvSpPr txBox="1"/>
          <p:nvPr/>
        </p:nvSpPr>
        <p:spPr>
          <a:xfrm>
            <a:off x="7424217" y="3673923"/>
            <a:ext cx="1131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  <a:latin typeface="Montserrat"/>
              </a:rPr>
              <a:t>SLATE 500</a:t>
            </a: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6C030BE4-C753-47A5-B59F-01399AAB2F85}"/>
              </a:ext>
            </a:extLst>
          </p:cNvPr>
          <p:cNvSpPr txBox="1"/>
          <p:nvPr/>
        </p:nvSpPr>
        <p:spPr>
          <a:xfrm>
            <a:off x="7584675" y="4002827"/>
            <a:ext cx="8258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>
                <a:solidFill>
                  <a:schemeClr val="bg1"/>
                </a:solidFill>
                <a:latin typeface="Montserrat" pitchFamily="2" charset="0"/>
                <a:cs typeface="+mn-ea"/>
              </a:rPr>
              <a:t>#64748b</a:t>
            </a: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27FE17F1-8659-448D-8A07-6C016E56442A}"/>
              </a:ext>
            </a:extLst>
          </p:cNvPr>
          <p:cNvSpPr txBox="1"/>
          <p:nvPr/>
        </p:nvSpPr>
        <p:spPr>
          <a:xfrm>
            <a:off x="9427700" y="3673923"/>
            <a:ext cx="12522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  <a:latin typeface="Montserrat"/>
              </a:rPr>
              <a:t>VIOLET 400</a:t>
            </a:r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491CE54C-301A-4969-BBFC-AA190ECD36BB}"/>
              </a:ext>
            </a:extLst>
          </p:cNvPr>
          <p:cNvSpPr txBox="1"/>
          <p:nvPr/>
        </p:nvSpPr>
        <p:spPr>
          <a:xfrm>
            <a:off x="9666643" y="4002827"/>
            <a:ext cx="7743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>
                <a:solidFill>
                  <a:schemeClr val="bg1"/>
                </a:solidFill>
                <a:latin typeface="Montserrat" pitchFamily="2" charset="0"/>
                <a:cs typeface="+mn-ea"/>
              </a:rPr>
              <a:t>#a78bfa</a:t>
            </a:r>
          </a:p>
        </p:txBody>
      </p:sp>
      <p:sp>
        <p:nvSpPr>
          <p:cNvPr id="35" name="文本框 10">
            <a:extLst>
              <a:ext uri="{FF2B5EF4-FFF2-40B4-BE49-F238E27FC236}">
                <a16:creationId xmlns:a16="http://schemas.microsoft.com/office/drawing/2014/main" id="{F41F6718-6C85-47A3-8016-91259A6C117D}"/>
              </a:ext>
            </a:extLst>
          </p:cNvPr>
          <p:cNvSpPr txBox="1"/>
          <p:nvPr/>
        </p:nvSpPr>
        <p:spPr>
          <a:xfrm>
            <a:off x="2996159" y="5117958"/>
            <a:ext cx="6034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&lt;div class="bg-slate-500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"&gt; &lt;!--SEU CONTEÚDO AQUI--&gt; </a:t>
            </a:r>
            <a:r>
              <a:rPr lang="en-US" dirty="0">
                <a:solidFill>
                  <a:schemeClr val="bg1"/>
                </a:solidFill>
              </a:rPr>
              <a:t>&lt;/div&gt;</a:t>
            </a:r>
            <a:endParaRPr lang="pt-BR" sz="1400" spc="300" dirty="0">
              <a:solidFill>
                <a:schemeClr val="bg1"/>
              </a:solidFill>
              <a:latin typeface="Montserrat" pitchFamily="2" charset="0"/>
              <a:cs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134651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07B6D5"/>
            </a:gs>
            <a:gs pos="53000">
              <a:srgbClr val="109CDC"/>
            </a:gs>
            <a:gs pos="15000">
              <a:srgbClr val="2564EB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áfico 2">
            <a:extLst>
              <a:ext uri="{FF2B5EF4-FFF2-40B4-BE49-F238E27FC236}">
                <a16:creationId xmlns:a16="http://schemas.microsoft.com/office/drawing/2014/main" id="{E355AB66-8ECA-7C08-2573-BFD5F5E1D0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0" y="1548912"/>
            <a:ext cx="5167611" cy="5309088"/>
          </a:xfrm>
          <a:prstGeom prst="rect">
            <a:avLst/>
          </a:prstGeom>
        </p:spPr>
      </p:pic>
      <p:grpSp>
        <p:nvGrpSpPr>
          <p:cNvPr id="4" name="组合 9">
            <a:extLst>
              <a:ext uri="{FF2B5EF4-FFF2-40B4-BE49-F238E27FC236}">
                <a16:creationId xmlns:a16="http://schemas.microsoft.com/office/drawing/2014/main" id="{62C93579-2FA8-9D6B-06D4-9B780859CDB4}"/>
              </a:ext>
            </a:extLst>
          </p:cNvPr>
          <p:cNvGrpSpPr/>
          <p:nvPr/>
        </p:nvGrpSpPr>
        <p:grpSpPr>
          <a:xfrm>
            <a:off x="5117950" y="2228671"/>
            <a:ext cx="4981018" cy="1200329"/>
            <a:chOff x="1143338" y="4035936"/>
            <a:chExt cx="2496459" cy="1200329"/>
          </a:xfrm>
        </p:grpSpPr>
        <p:sp>
          <p:nvSpPr>
            <p:cNvPr id="7" name="文本框 10">
              <a:extLst>
                <a:ext uri="{FF2B5EF4-FFF2-40B4-BE49-F238E27FC236}">
                  <a16:creationId xmlns:a16="http://schemas.microsoft.com/office/drawing/2014/main" id="{01FF495F-9D73-7FCA-8F18-8088E5B87765}"/>
                </a:ext>
              </a:extLst>
            </p:cNvPr>
            <p:cNvSpPr txBox="1"/>
            <p:nvPr/>
          </p:nvSpPr>
          <p:spPr>
            <a:xfrm>
              <a:off x="1143338" y="4497601"/>
              <a:ext cx="249645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 spc="300" dirty="0">
                  <a:solidFill>
                    <a:schemeClr val="bg1"/>
                  </a:solidFill>
                  <a:latin typeface="Montserrat" pitchFamily="2" charset="0"/>
                  <a:cs typeface="+mn-ea"/>
                </a:rPr>
                <a:t>ela não fornece uma série de classes predefinidas para elementos como botões ou tabelas </a:t>
              </a:r>
            </a:p>
          </p:txBody>
        </p:sp>
        <p:sp>
          <p:nvSpPr>
            <p:cNvPr id="8" name="文本框 11">
              <a:extLst>
                <a:ext uri="{FF2B5EF4-FFF2-40B4-BE49-F238E27FC236}">
                  <a16:creationId xmlns:a16="http://schemas.microsoft.com/office/drawing/2014/main" id="{00C0C387-3495-4C96-7BE3-A5C6A5C977C1}"/>
                </a:ext>
              </a:extLst>
            </p:cNvPr>
            <p:cNvSpPr txBox="1"/>
            <p:nvPr/>
          </p:nvSpPr>
          <p:spPr>
            <a:xfrm>
              <a:off x="1143338" y="4035936"/>
              <a:ext cx="249645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altLang="zh-CN" sz="2400" b="1" spc="300" dirty="0">
                  <a:solidFill>
                    <a:schemeClr val="bg1"/>
                  </a:solidFill>
                  <a:latin typeface="Montserrat" pitchFamily="2" charset="0"/>
                  <a:cs typeface="+mn-ea"/>
                  <a:sym typeface="+mn-lt"/>
                </a:rPr>
                <a:t>VELOCIDADE</a:t>
              </a:r>
              <a:endParaRPr lang="zh-CN" altLang="en-US" sz="2400" b="1" spc="300" dirty="0">
                <a:solidFill>
                  <a:schemeClr val="bg1"/>
                </a:solidFill>
                <a:latin typeface="Montserrat" pitchFamily="2" charset="0"/>
                <a:cs typeface="+mn-ea"/>
                <a:sym typeface="+mn-lt"/>
              </a:endParaRPr>
            </a:p>
          </p:txBody>
        </p:sp>
      </p:grpSp>
      <p:grpSp>
        <p:nvGrpSpPr>
          <p:cNvPr id="11" name="组合 9">
            <a:extLst>
              <a:ext uri="{FF2B5EF4-FFF2-40B4-BE49-F238E27FC236}">
                <a16:creationId xmlns:a16="http://schemas.microsoft.com/office/drawing/2014/main" id="{CB62A6CA-ADB4-1A03-CA38-87652FB1FCFD}"/>
              </a:ext>
            </a:extLst>
          </p:cNvPr>
          <p:cNvGrpSpPr/>
          <p:nvPr/>
        </p:nvGrpSpPr>
        <p:grpSpPr>
          <a:xfrm>
            <a:off x="5167611" y="3890665"/>
            <a:ext cx="5723358" cy="1200329"/>
            <a:chOff x="1143338" y="4035936"/>
            <a:chExt cx="2496458" cy="1200329"/>
          </a:xfrm>
        </p:grpSpPr>
        <p:sp>
          <p:nvSpPr>
            <p:cNvPr id="12" name="文本框 10">
              <a:extLst>
                <a:ext uri="{FF2B5EF4-FFF2-40B4-BE49-F238E27FC236}">
                  <a16:creationId xmlns:a16="http://schemas.microsoft.com/office/drawing/2014/main" id="{F29FE4B8-969C-1472-6BF9-FAF73EF9EAD2}"/>
                </a:ext>
              </a:extLst>
            </p:cNvPr>
            <p:cNvSpPr txBox="1"/>
            <p:nvPr/>
          </p:nvSpPr>
          <p:spPr>
            <a:xfrm>
              <a:off x="1143338" y="4497601"/>
              <a:ext cx="249645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 spc="300" dirty="0">
                  <a:solidFill>
                    <a:schemeClr val="bg1"/>
                  </a:solidFill>
                  <a:latin typeface="Montserrat" pitchFamily="2" charset="0"/>
                  <a:cs typeface="+mn-ea"/>
                </a:rPr>
                <a:t>Não, muito pelo contrário, pois em vez disso, ele cria uma lista de classes CSS "utilitárias" </a:t>
              </a:r>
              <a:endParaRPr lang="pt-BR" sz="1400" dirty="0"/>
            </a:p>
          </p:txBody>
        </p:sp>
        <p:sp>
          <p:nvSpPr>
            <p:cNvPr id="13" name="文本框 11">
              <a:extLst>
                <a:ext uri="{FF2B5EF4-FFF2-40B4-BE49-F238E27FC236}">
                  <a16:creationId xmlns:a16="http://schemas.microsoft.com/office/drawing/2014/main" id="{2905CEA5-3F75-FF8E-6005-6388EBD51148}"/>
                </a:ext>
              </a:extLst>
            </p:cNvPr>
            <p:cNvSpPr txBox="1"/>
            <p:nvPr/>
          </p:nvSpPr>
          <p:spPr>
            <a:xfrm>
              <a:off x="1143338" y="4035936"/>
              <a:ext cx="215099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altLang="zh-CN" sz="2400" b="1" spc="300" dirty="0">
                  <a:solidFill>
                    <a:schemeClr val="bg1"/>
                  </a:solidFill>
                  <a:latin typeface="Montserrat" pitchFamily="2" charset="0"/>
                  <a:cs typeface="+mn-ea"/>
                  <a:sym typeface="+mn-lt"/>
                </a:rPr>
                <a:t>DIFICULDADE</a:t>
              </a:r>
              <a:endParaRPr lang="zh-CN" altLang="en-US" sz="2400" b="1" spc="300" dirty="0">
                <a:solidFill>
                  <a:schemeClr val="bg1"/>
                </a:solidFill>
                <a:latin typeface="Montserrat" pitchFamily="2" charset="0"/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758645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394</TotalTime>
  <Words>407</Words>
  <Application>Microsoft Office PowerPoint</Application>
  <PresentationFormat>Widescreen</PresentationFormat>
  <Paragraphs>54</Paragraphs>
  <Slides>18</Slides>
  <Notes>0</Notes>
  <HiddenSlides>0</HiddenSlides>
  <MMClips>2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18</vt:i4>
      </vt:variant>
    </vt:vector>
  </HeadingPairs>
  <TitlesOfParts>
    <vt:vector size="25" baseType="lpstr">
      <vt:lpstr>等线</vt:lpstr>
      <vt:lpstr>Arial</vt:lpstr>
      <vt:lpstr>Calibri</vt:lpstr>
      <vt:lpstr>Calibri Light</vt:lpstr>
      <vt:lpstr>Montserrat</vt:lpstr>
      <vt:lpstr>Montserrat 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MS Vinicius Nunes de Oliveira</dc:creator>
  <cp:lastModifiedBy>VINICIUS NUNES DE OLIVEIRA</cp:lastModifiedBy>
  <cp:revision>28</cp:revision>
  <dcterms:created xsi:type="dcterms:W3CDTF">2023-01-29T14:36:51Z</dcterms:created>
  <dcterms:modified xsi:type="dcterms:W3CDTF">2023-02-02T11:07:31Z</dcterms:modified>
</cp:coreProperties>
</file>